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18" r:id="rId2"/>
    <p:sldId id="292" r:id="rId3"/>
    <p:sldId id="387" r:id="rId4"/>
    <p:sldId id="258" r:id="rId5"/>
    <p:sldId id="369" r:id="rId6"/>
    <p:sldId id="446" r:id="rId7"/>
    <p:sldId id="447" r:id="rId8"/>
    <p:sldId id="448" r:id="rId9"/>
    <p:sldId id="449" r:id="rId10"/>
    <p:sldId id="450" r:id="rId11"/>
    <p:sldId id="451" r:id="rId12"/>
    <p:sldId id="452" r:id="rId13"/>
    <p:sldId id="453" r:id="rId14"/>
    <p:sldId id="454" r:id="rId15"/>
    <p:sldId id="455" r:id="rId16"/>
    <p:sldId id="456" r:id="rId17"/>
    <p:sldId id="457" r:id="rId18"/>
    <p:sldId id="408" r:id="rId19"/>
    <p:sldId id="409" r:id="rId20"/>
    <p:sldId id="458" r:id="rId21"/>
    <p:sldId id="459" r:id="rId22"/>
    <p:sldId id="460" r:id="rId23"/>
    <p:sldId id="461" r:id="rId24"/>
    <p:sldId id="462" r:id="rId25"/>
    <p:sldId id="463" r:id="rId26"/>
    <p:sldId id="464" r:id="rId27"/>
    <p:sldId id="465" r:id="rId28"/>
    <p:sldId id="466" r:id="rId29"/>
    <p:sldId id="467" r:id="rId30"/>
    <p:sldId id="468" r:id="rId31"/>
    <p:sldId id="469" r:id="rId32"/>
    <p:sldId id="470" r:id="rId33"/>
    <p:sldId id="40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6" autoAdjust="0"/>
    <p:restoredTop sz="94552" autoAdjust="0"/>
  </p:normalViewPr>
  <p:slideViewPr>
    <p:cSldViewPr snapToGrid="0">
      <p:cViewPr varScale="1">
        <p:scale>
          <a:sx n="73" d="100"/>
          <a:sy n="73" d="100"/>
        </p:scale>
        <p:origin x="477"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BE90D-6443-45D5-AB73-6A7D0CBCCF8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0D21F2D-1907-45F1-9B93-BB1762A94325}" type="pres">
      <dgm:prSet presAssocID="{2FDBE90D-6443-45D5-AB73-6A7D0CBCCF85}" presName="matrix" presStyleCnt="0">
        <dgm:presLayoutVars>
          <dgm:chMax val="1"/>
          <dgm:dir/>
          <dgm:resizeHandles val="exact"/>
        </dgm:presLayoutVars>
      </dgm:prSet>
      <dgm:spPr/>
    </dgm:pt>
  </dgm:ptLst>
  <dgm:cxnLst>
    <dgm:cxn modelId="{0ED6465E-DA6A-4410-A68E-A5C5BDC5C01F}" type="presOf" srcId="{2FDBE90D-6443-45D5-AB73-6A7D0CBCCF85}" destId="{E0D21F2D-1907-45F1-9B93-BB1762A94325}" srcOrd="0"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FCED8-506F-49AF-BE73-3D1A33480DE3}" type="datetimeFigureOut">
              <a:rPr lang="en-US" smtClean="0"/>
              <a:t>11/17/2025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94981-F5B7-436B-9962-151FBDD8AD94}" type="slidenum">
              <a:rPr lang="en-US" smtClean="0"/>
              <a:t>‹#›</a:t>
            </a:fld>
            <a:endParaRPr lang="en-US"/>
          </a:p>
        </p:txBody>
      </p:sp>
    </p:spTree>
    <p:extLst>
      <p:ext uri="{BB962C8B-B14F-4D97-AF65-F5344CB8AC3E}">
        <p14:creationId xmlns:p14="http://schemas.microsoft.com/office/powerpoint/2010/main" val="172942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94981-F5B7-436B-9962-151FBDD8AD94}" type="slidenum">
              <a:rPr lang="en-US" smtClean="0"/>
              <a:t>4</a:t>
            </a:fld>
            <a:endParaRPr lang="en-US"/>
          </a:p>
        </p:txBody>
      </p:sp>
    </p:spTree>
    <p:extLst>
      <p:ext uri="{BB962C8B-B14F-4D97-AF65-F5344CB8AC3E}">
        <p14:creationId xmlns:p14="http://schemas.microsoft.com/office/powerpoint/2010/main" val="384583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99E3-8D9F-3F5B-0308-7F5329DEA5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90651-91C2-BA19-35EC-A04BA9FD1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1DD5A-2112-6235-85DC-B1B299E85056}"/>
              </a:ext>
            </a:extLst>
          </p:cNvPr>
          <p:cNvSpPr>
            <a:spLocks noGrp="1"/>
          </p:cNvSpPr>
          <p:nvPr>
            <p:ph type="dt" sz="half" idx="10"/>
          </p:nvPr>
        </p:nvSpPr>
        <p:spPr/>
        <p:txBody>
          <a:bodyPr/>
          <a:lstStyle/>
          <a:p>
            <a:fld id="{EEE8669A-962F-4ACD-AB1E-07597AA7AD56}" type="datetimeFigureOut">
              <a:rPr lang="en-US" smtClean="0"/>
              <a:t>11/17/2025</a:t>
            </a:fld>
            <a:endParaRPr lang="en-US"/>
          </a:p>
        </p:txBody>
      </p:sp>
      <p:sp>
        <p:nvSpPr>
          <p:cNvPr id="5" name="Footer Placeholder 4">
            <a:extLst>
              <a:ext uri="{FF2B5EF4-FFF2-40B4-BE49-F238E27FC236}">
                <a16:creationId xmlns:a16="http://schemas.microsoft.com/office/drawing/2014/main" id="{5CBA9076-7565-CDA6-EDBA-EC2961545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AC44E-B761-B97D-C746-ECAB6BB965D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30652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1B45-B749-84F1-7E0D-232A8B6C5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5F5B-9932-7B22-3C88-08AD57BC2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74961-E805-FB33-5A16-E0CFA37168BE}"/>
              </a:ext>
            </a:extLst>
          </p:cNvPr>
          <p:cNvSpPr>
            <a:spLocks noGrp="1"/>
          </p:cNvSpPr>
          <p:nvPr>
            <p:ph type="dt" sz="half" idx="10"/>
          </p:nvPr>
        </p:nvSpPr>
        <p:spPr/>
        <p:txBody>
          <a:bodyPr/>
          <a:lstStyle/>
          <a:p>
            <a:fld id="{EEE8669A-962F-4ACD-AB1E-07597AA7AD56}" type="datetimeFigureOut">
              <a:rPr lang="en-US" smtClean="0"/>
              <a:t>11/17/2025</a:t>
            </a:fld>
            <a:endParaRPr lang="en-US"/>
          </a:p>
        </p:txBody>
      </p:sp>
      <p:sp>
        <p:nvSpPr>
          <p:cNvPr id="5" name="Footer Placeholder 4">
            <a:extLst>
              <a:ext uri="{FF2B5EF4-FFF2-40B4-BE49-F238E27FC236}">
                <a16:creationId xmlns:a16="http://schemas.microsoft.com/office/drawing/2014/main" id="{CD59018F-11E0-CA53-A68B-C731CC509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87CFC-CA41-1297-94D3-F89EC65DA8CD}"/>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5938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B2452-1456-A52C-F8D5-3234E07ED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70949-F825-32B2-260B-674118F1E7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E993F-73E9-E7AE-2ED3-3D288F24A0BA}"/>
              </a:ext>
            </a:extLst>
          </p:cNvPr>
          <p:cNvSpPr>
            <a:spLocks noGrp="1"/>
          </p:cNvSpPr>
          <p:nvPr>
            <p:ph type="dt" sz="half" idx="10"/>
          </p:nvPr>
        </p:nvSpPr>
        <p:spPr/>
        <p:txBody>
          <a:bodyPr/>
          <a:lstStyle/>
          <a:p>
            <a:fld id="{EEE8669A-962F-4ACD-AB1E-07597AA7AD56}" type="datetimeFigureOut">
              <a:rPr lang="en-US" smtClean="0"/>
              <a:t>11/17/2025</a:t>
            </a:fld>
            <a:endParaRPr lang="en-US"/>
          </a:p>
        </p:txBody>
      </p:sp>
      <p:sp>
        <p:nvSpPr>
          <p:cNvPr id="5" name="Footer Placeholder 4">
            <a:extLst>
              <a:ext uri="{FF2B5EF4-FFF2-40B4-BE49-F238E27FC236}">
                <a16:creationId xmlns:a16="http://schemas.microsoft.com/office/drawing/2014/main" id="{30306DBD-D9C7-84D2-27D0-26FD25683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78735-00EC-3CA0-1B73-68A025E39AC1}"/>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30626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E6AC-BA0C-3CB0-A332-C14B281CD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67869-5FC6-53F4-7BC6-5136E5507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B6CE0-9019-D821-C2F3-C78CF2C5C3FE}"/>
              </a:ext>
            </a:extLst>
          </p:cNvPr>
          <p:cNvSpPr>
            <a:spLocks noGrp="1"/>
          </p:cNvSpPr>
          <p:nvPr>
            <p:ph type="dt" sz="half" idx="10"/>
          </p:nvPr>
        </p:nvSpPr>
        <p:spPr/>
        <p:txBody>
          <a:bodyPr/>
          <a:lstStyle/>
          <a:p>
            <a:fld id="{EEE8669A-962F-4ACD-AB1E-07597AA7AD56}" type="datetimeFigureOut">
              <a:rPr lang="en-US" smtClean="0"/>
              <a:t>11/17/2025</a:t>
            </a:fld>
            <a:endParaRPr lang="en-US"/>
          </a:p>
        </p:txBody>
      </p:sp>
      <p:sp>
        <p:nvSpPr>
          <p:cNvPr id="5" name="Footer Placeholder 4">
            <a:extLst>
              <a:ext uri="{FF2B5EF4-FFF2-40B4-BE49-F238E27FC236}">
                <a16:creationId xmlns:a16="http://schemas.microsoft.com/office/drawing/2014/main" id="{AEF96E9F-D2BE-3C4A-D26A-F7C5A5D11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CC43-53EB-84ED-63B3-9A3403CEEF7A}"/>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890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887-4D96-118D-73A2-1C895A67B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B085A-425F-FD3C-BC71-9A29495F90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4329D-6798-F07C-D487-6101B49A24AE}"/>
              </a:ext>
            </a:extLst>
          </p:cNvPr>
          <p:cNvSpPr>
            <a:spLocks noGrp="1"/>
          </p:cNvSpPr>
          <p:nvPr>
            <p:ph type="dt" sz="half" idx="10"/>
          </p:nvPr>
        </p:nvSpPr>
        <p:spPr/>
        <p:txBody>
          <a:bodyPr/>
          <a:lstStyle/>
          <a:p>
            <a:fld id="{EEE8669A-962F-4ACD-AB1E-07597AA7AD56}" type="datetimeFigureOut">
              <a:rPr lang="en-US" smtClean="0"/>
              <a:t>11/17/2025</a:t>
            </a:fld>
            <a:endParaRPr lang="en-US"/>
          </a:p>
        </p:txBody>
      </p:sp>
      <p:sp>
        <p:nvSpPr>
          <p:cNvPr id="5" name="Footer Placeholder 4">
            <a:extLst>
              <a:ext uri="{FF2B5EF4-FFF2-40B4-BE49-F238E27FC236}">
                <a16:creationId xmlns:a16="http://schemas.microsoft.com/office/drawing/2014/main" id="{1C3F25C4-C66D-4341-42FF-9C7C602AD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8A81-8750-B962-F8C6-6DA1403A7433}"/>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080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42-266E-A796-1A36-96B70B22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36A0C-4A74-A126-7A99-F06853058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5CC16C-9EAC-FE9F-396B-0241F7962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39D6F5-EFBE-6874-ED24-0A51C2684C6B}"/>
              </a:ext>
            </a:extLst>
          </p:cNvPr>
          <p:cNvSpPr>
            <a:spLocks noGrp="1"/>
          </p:cNvSpPr>
          <p:nvPr>
            <p:ph type="dt" sz="half" idx="10"/>
          </p:nvPr>
        </p:nvSpPr>
        <p:spPr/>
        <p:txBody>
          <a:bodyPr/>
          <a:lstStyle/>
          <a:p>
            <a:fld id="{EEE8669A-962F-4ACD-AB1E-07597AA7AD56}" type="datetimeFigureOut">
              <a:rPr lang="en-US" smtClean="0"/>
              <a:t>11/17/2025</a:t>
            </a:fld>
            <a:endParaRPr lang="en-US"/>
          </a:p>
        </p:txBody>
      </p:sp>
      <p:sp>
        <p:nvSpPr>
          <p:cNvPr id="6" name="Footer Placeholder 5">
            <a:extLst>
              <a:ext uri="{FF2B5EF4-FFF2-40B4-BE49-F238E27FC236}">
                <a16:creationId xmlns:a16="http://schemas.microsoft.com/office/drawing/2014/main" id="{3ED1EDD0-9CCB-FAD1-C4F2-4E43F03FD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613EA-8DBD-A257-A690-042711A7B68E}"/>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36648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ACE6-F826-5B66-2371-F2D502554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56492-1758-D69A-3E6F-15261B003F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D8565-447E-7044-9CE0-673F60DC2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E43F8-3C42-54CA-4E92-F6A3940F2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97A32-71E6-549D-B127-599697995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A95A3-01EC-6EF0-5031-5E525E62D5C5}"/>
              </a:ext>
            </a:extLst>
          </p:cNvPr>
          <p:cNvSpPr>
            <a:spLocks noGrp="1"/>
          </p:cNvSpPr>
          <p:nvPr>
            <p:ph type="dt" sz="half" idx="10"/>
          </p:nvPr>
        </p:nvSpPr>
        <p:spPr/>
        <p:txBody>
          <a:bodyPr/>
          <a:lstStyle/>
          <a:p>
            <a:fld id="{EEE8669A-962F-4ACD-AB1E-07597AA7AD56}" type="datetimeFigureOut">
              <a:rPr lang="en-US" smtClean="0"/>
              <a:t>11/17/2025</a:t>
            </a:fld>
            <a:endParaRPr lang="en-US"/>
          </a:p>
        </p:txBody>
      </p:sp>
      <p:sp>
        <p:nvSpPr>
          <p:cNvPr id="8" name="Footer Placeholder 7">
            <a:extLst>
              <a:ext uri="{FF2B5EF4-FFF2-40B4-BE49-F238E27FC236}">
                <a16:creationId xmlns:a16="http://schemas.microsoft.com/office/drawing/2014/main" id="{E6274BE6-33F4-D96C-2405-87AEFEDCC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B891F-BE7B-C13D-681A-2C793B09D169}"/>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87209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5743-E60C-78E3-4219-5712DC704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DF502-5BB8-D822-01D7-20936C34EFBD}"/>
              </a:ext>
            </a:extLst>
          </p:cNvPr>
          <p:cNvSpPr>
            <a:spLocks noGrp="1"/>
          </p:cNvSpPr>
          <p:nvPr>
            <p:ph type="dt" sz="half" idx="10"/>
          </p:nvPr>
        </p:nvSpPr>
        <p:spPr/>
        <p:txBody>
          <a:bodyPr/>
          <a:lstStyle/>
          <a:p>
            <a:fld id="{EEE8669A-962F-4ACD-AB1E-07597AA7AD56}" type="datetimeFigureOut">
              <a:rPr lang="en-US" smtClean="0"/>
              <a:t>11/17/2025</a:t>
            </a:fld>
            <a:endParaRPr lang="en-US"/>
          </a:p>
        </p:txBody>
      </p:sp>
      <p:sp>
        <p:nvSpPr>
          <p:cNvPr id="4" name="Footer Placeholder 3">
            <a:extLst>
              <a:ext uri="{FF2B5EF4-FFF2-40B4-BE49-F238E27FC236}">
                <a16:creationId xmlns:a16="http://schemas.microsoft.com/office/drawing/2014/main" id="{8955FAD0-C9E9-80E2-6DFA-0BC166AE63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DCEC0-8357-5413-2403-9992319E81C6}"/>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9803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9867B-72CF-0811-E65E-1F1A0A928E47}"/>
              </a:ext>
            </a:extLst>
          </p:cNvPr>
          <p:cNvSpPr>
            <a:spLocks noGrp="1"/>
          </p:cNvSpPr>
          <p:nvPr>
            <p:ph type="dt" sz="half" idx="10"/>
          </p:nvPr>
        </p:nvSpPr>
        <p:spPr/>
        <p:txBody>
          <a:bodyPr/>
          <a:lstStyle/>
          <a:p>
            <a:fld id="{EEE8669A-962F-4ACD-AB1E-07597AA7AD56}" type="datetimeFigureOut">
              <a:rPr lang="en-US" smtClean="0"/>
              <a:t>11/17/2025</a:t>
            </a:fld>
            <a:endParaRPr lang="en-US"/>
          </a:p>
        </p:txBody>
      </p:sp>
      <p:sp>
        <p:nvSpPr>
          <p:cNvPr id="3" name="Footer Placeholder 2">
            <a:extLst>
              <a:ext uri="{FF2B5EF4-FFF2-40B4-BE49-F238E27FC236}">
                <a16:creationId xmlns:a16="http://schemas.microsoft.com/office/drawing/2014/main" id="{6B848B39-123B-5C1E-0B64-6FC3E2859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A3C226-40C4-ED8E-9C41-87B4E082F180}"/>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127302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E48C-0492-969D-5358-C6C95D650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7FBA1-E0E8-57D0-829D-823FB90F4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7BB11-40DB-E7BF-59DE-E5088FC55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9E303-25F7-D260-0C1E-1C5D9A968060}"/>
              </a:ext>
            </a:extLst>
          </p:cNvPr>
          <p:cNvSpPr>
            <a:spLocks noGrp="1"/>
          </p:cNvSpPr>
          <p:nvPr>
            <p:ph type="dt" sz="half" idx="10"/>
          </p:nvPr>
        </p:nvSpPr>
        <p:spPr/>
        <p:txBody>
          <a:bodyPr/>
          <a:lstStyle/>
          <a:p>
            <a:fld id="{EEE8669A-962F-4ACD-AB1E-07597AA7AD56}" type="datetimeFigureOut">
              <a:rPr lang="en-US" smtClean="0"/>
              <a:t>11/17/2025</a:t>
            </a:fld>
            <a:endParaRPr lang="en-US"/>
          </a:p>
        </p:txBody>
      </p:sp>
      <p:sp>
        <p:nvSpPr>
          <p:cNvPr id="6" name="Footer Placeholder 5">
            <a:extLst>
              <a:ext uri="{FF2B5EF4-FFF2-40B4-BE49-F238E27FC236}">
                <a16:creationId xmlns:a16="http://schemas.microsoft.com/office/drawing/2014/main" id="{9687058F-FFC4-BC2B-7574-A9DB1D7F5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0D607-D6DB-9EBE-6590-0B6F3CFD7434}"/>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408245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B2A1-BC34-EA9A-859D-059A7A66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B26546-3C25-49A1-3B36-715D1745D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F8061-0760-C9C3-320B-EAD574AF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327B0-28E5-1E67-61B0-C32CC09E5C18}"/>
              </a:ext>
            </a:extLst>
          </p:cNvPr>
          <p:cNvSpPr>
            <a:spLocks noGrp="1"/>
          </p:cNvSpPr>
          <p:nvPr>
            <p:ph type="dt" sz="half" idx="10"/>
          </p:nvPr>
        </p:nvSpPr>
        <p:spPr/>
        <p:txBody>
          <a:bodyPr/>
          <a:lstStyle/>
          <a:p>
            <a:fld id="{EEE8669A-962F-4ACD-AB1E-07597AA7AD56}" type="datetimeFigureOut">
              <a:rPr lang="en-US" smtClean="0"/>
              <a:t>11/17/2025</a:t>
            </a:fld>
            <a:endParaRPr lang="en-US"/>
          </a:p>
        </p:txBody>
      </p:sp>
      <p:sp>
        <p:nvSpPr>
          <p:cNvPr id="6" name="Footer Placeholder 5">
            <a:extLst>
              <a:ext uri="{FF2B5EF4-FFF2-40B4-BE49-F238E27FC236}">
                <a16:creationId xmlns:a16="http://schemas.microsoft.com/office/drawing/2014/main" id="{85B7E62B-ABB9-605C-5E4E-9BF3E4FF7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D59CD-E644-8A47-6C41-35307D327D2F}"/>
              </a:ext>
            </a:extLst>
          </p:cNvPr>
          <p:cNvSpPr>
            <a:spLocks noGrp="1"/>
          </p:cNvSpPr>
          <p:nvPr>
            <p:ph type="sldNum" sz="quarter" idx="12"/>
          </p:nvPr>
        </p:nvSpPr>
        <p:spPr/>
        <p:txBody>
          <a:bodyPr/>
          <a:lstStyle/>
          <a:p>
            <a:fld id="{22C5ECDF-75F7-4588-A97A-7139A51418D4}" type="slidenum">
              <a:rPr lang="en-US" smtClean="0"/>
              <a:t>‹#›</a:t>
            </a:fld>
            <a:endParaRPr lang="en-US"/>
          </a:p>
        </p:txBody>
      </p:sp>
    </p:spTree>
    <p:extLst>
      <p:ext uri="{BB962C8B-B14F-4D97-AF65-F5344CB8AC3E}">
        <p14:creationId xmlns:p14="http://schemas.microsoft.com/office/powerpoint/2010/main" val="217565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A9FD8-0BA2-A466-EEFA-529DB2516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B1EC5-F665-6631-6BF9-22FB9539D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F9369-7ED6-38A0-734A-DD110F926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8669A-962F-4ACD-AB1E-07597AA7AD56}" type="datetimeFigureOut">
              <a:rPr lang="en-US" smtClean="0"/>
              <a:t>11/17/2025</a:t>
            </a:fld>
            <a:endParaRPr lang="en-US"/>
          </a:p>
        </p:txBody>
      </p:sp>
      <p:sp>
        <p:nvSpPr>
          <p:cNvPr id="5" name="Footer Placeholder 4">
            <a:extLst>
              <a:ext uri="{FF2B5EF4-FFF2-40B4-BE49-F238E27FC236}">
                <a16:creationId xmlns:a16="http://schemas.microsoft.com/office/drawing/2014/main" id="{88CB8940-D37A-E1F1-4E91-FF221089D6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686E2C-CD23-0AB2-1973-F43BEF1BE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C5ECDF-75F7-4588-A97A-7139A51418D4}" type="slidenum">
              <a:rPr lang="en-US" smtClean="0"/>
              <a:t>‹#›</a:t>
            </a:fld>
            <a:endParaRPr lang="en-US"/>
          </a:p>
        </p:txBody>
      </p:sp>
    </p:spTree>
    <p:extLst>
      <p:ext uri="{BB962C8B-B14F-4D97-AF65-F5344CB8AC3E}">
        <p14:creationId xmlns:p14="http://schemas.microsoft.com/office/powerpoint/2010/main" val="3094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ok cover with text&#10;&#10;AI-generated content may be incorrect.">
            <a:extLst>
              <a:ext uri="{FF2B5EF4-FFF2-40B4-BE49-F238E27FC236}">
                <a16:creationId xmlns:a16="http://schemas.microsoft.com/office/drawing/2014/main" id="{9B42642B-877C-E7C7-3675-E381E528B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70" y="224790"/>
            <a:ext cx="4975860" cy="6408420"/>
          </a:xfrm>
          <a:prstGeom prst="rect">
            <a:avLst/>
          </a:prstGeom>
        </p:spPr>
      </p:pic>
    </p:spTree>
    <p:extLst>
      <p:ext uri="{BB962C8B-B14F-4D97-AF65-F5344CB8AC3E}">
        <p14:creationId xmlns:p14="http://schemas.microsoft.com/office/powerpoint/2010/main" val="421453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73EA9-40FD-23E9-D7F8-75F7AC148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0DBB3C-DDBB-B45F-89E5-7B26353C0963}"/>
              </a:ext>
            </a:extLst>
          </p:cNvPr>
          <p:cNvSpPr>
            <a:spLocks noGrp="1"/>
          </p:cNvSpPr>
          <p:nvPr>
            <p:ph type="title"/>
          </p:nvPr>
        </p:nvSpPr>
        <p:spPr/>
        <p:txBody>
          <a:bodyPr/>
          <a:lstStyle/>
          <a:p>
            <a:r>
              <a:rPr lang="en-US" dirty="0"/>
              <a:t>22.1 What Is Graph?</a:t>
            </a:r>
          </a:p>
        </p:txBody>
      </p:sp>
      <p:sp>
        <p:nvSpPr>
          <p:cNvPr id="3" name="Content Placeholder 2">
            <a:extLst>
              <a:ext uri="{FF2B5EF4-FFF2-40B4-BE49-F238E27FC236}">
                <a16:creationId xmlns:a16="http://schemas.microsoft.com/office/drawing/2014/main" id="{7BAE7A1C-C7C5-651B-30B2-219C0027D0DC}"/>
              </a:ext>
            </a:extLst>
          </p:cNvPr>
          <p:cNvSpPr>
            <a:spLocks noGrp="1"/>
          </p:cNvSpPr>
          <p:nvPr>
            <p:ph idx="1"/>
          </p:nvPr>
        </p:nvSpPr>
        <p:spPr>
          <a:xfrm>
            <a:off x="838198" y="1825626"/>
            <a:ext cx="10515599" cy="4052660"/>
          </a:xfrm>
          <a:ln>
            <a:noFill/>
          </a:ln>
        </p:spPr>
        <p:txBody>
          <a:bodyPr>
            <a:normAutofit/>
          </a:bodyPr>
          <a:lstStyle/>
          <a:p>
            <a:r>
              <a:rPr lang="en-US" dirty="0"/>
              <a:t>Terminology</a:t>
            </a:r>
          </a:p>
          <a:p>
            <a:r>
              <a:rPr lang="en-US" b="1" dirty="0"/>
              <a:t>Special graphs</a:t>
            </a:r>
            <a:r>
              <a:rPr lang="en-US" dirty="0"/>
              <a:t>:</a:t>
            </a:r>
          </a:p>
          <a:p>
            <a:pPr lvl="1">
              <a:buFont typeface="Courier New" panose="02070309020205020404" pitchFamily="49" charset="0"/>
              <a:buChar char="o"/>
            </a:pPr>
            <a:r>
              <a:rPr lang="en-US" b="1" dirty="0"/>
              <a:t>Acyclic Graph</a:t>
            </a:r>
            <a:r>
              <a:rPr lang="en-US" dirty="0"/>
              <a:t>: A graph that contains no cyclic paths.</a:t>
            </a:r>
          </a:p>
          <a:p>
            <a:pPr lvl="1">
              <a:buFont typeface="Courier New" panose="02070309020205020404" pitchFamily="49" charset="0"/>
              <a:buChar char="o"/>
            </a:pPr>
            <a:r>
              <a:rPr lang="en-US" b="1" dirty="0"/>
              <a:t>Complete Graph</a:t>
            </a:r>
            <a:r>
              <a:rPr lang="en-US" dirty="0"/>
              <a:t>: An undirected graph in which every pair of vertices is connected by a unique edge.</a:t>
            </a:r>
          </a:p>
          <a:p>
            <a:pPr lvl="1">
              <a:buFont typeface="Courier New" panose="02070309020205020404" pitchFamily="49" charset="0"/>
              <a:buChar char="o"/>
            </a:pPr>
            <a:r>
              <a:rPr lang="en-US" b="1" dirty="0"/>
              <a:t>Connected Graph</a:t>
            </a:r>
            <a:r>
              <a:rPr lang="en-US" dirty="0"/>
              <a:t>: An undirected graph in which there is a path between every pair of vertices.</a:t>
            </a:r>
          </a:p>
          <a:p>
            <a:pPr lvl="1">
              <a:buFont typeface="Courier New" panose="02070309020205020404" pitchFamily="49" charset="0"/>
              <a:buChar char="o"/>
            </a:pPr>
            <a:r>
              <a:rPr lang="en-US" b="1" dirty="0"/>
              <a:t>Tree</a:t>
            </a:r>
            <a:r>
              <a:rPr lang="en-US" dirty="0"/>
              <a:t>: A connected, undirected graph with no cycles (acyclic).</a:t>
            </a:r>
          </a:p>
          <a:p>
            <a:pPr lvl="1">
              <a:buFont typeface="Courier New" panose="02070309020205020404" pitchFamily="49" charset="0"/>
              <a:buChar char="o"/>
            </a:pPr>
            <a:r>
              <a:rPr lang="en-US" b="1" dirty="0"/>
              <a:t>Subgraph</a:t>
            </a:r>
            <a:r>
              <a:rPr lang="en-US" dirty="0"/>
              <a:t>: A graph consisting of a subset of the edges and vertices of another graph.</a:t>
            </a:r>
          </a:p>
        </p:txBody>
      </p:sp>
      <p:pic>
        <p:nvPicPr>
          <p:cNvPr id="4" name="Picture 3">
            <a:extLst>
              <a:ext uri="{FF2B5EF4-FFF2-40B4-BE49-F238E27FC236}">
                <a16:creationId xmlns:a16="http://schemas.microsoft.com/office/drawing/2014/main" id="{EFF986CE-5F4F-4122-D20F-BF1B72547A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96646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8EB42-DD0B-6688-D357-02A244A3C1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53962C-CDF3-DB9D-79BC-A2A2CDE3D454}"/>
              </a:ext>
            </a:extLst>
          </p:cNvPr>
          <p:cNvSpPr>
            <a:spLocks noGrp="1"/>
          </p:cNvSpPr>
          <p:nvPr>
            <p:ph type="title"/>
          </p:nvPr>
        </p:nvSpPr>
        <p:spPr/>
        <p:txBody>
          <a:bodyPr/>
          <a:lstStyle/>
          <a:p>
            <a:r>
              <a:rPr lang="en-US" dirty="0"/>
              <a:t>22.1 What Is Graph?</a:t>
            </a:r>
          </a:p>
        </p:txBody>
      </p:sp>
      <p:sp>
        <p:nvSpPr>
          <p:cNvPr id="3" name="Content Placeholder 2">
            <a:extLst>
              <a:ext uri="{FF2B5EF4-FFF2-40B4-BE49-F238E27FC236}">
                <a16:creationId xmlns:a16="http://schemas.microsoft.com/office/drawing/2014/main" id="{DECA7B56-F5E1-C5CF-24A8-BE903F32C38E}"/>
              </a:ext>
            </a:extLst>
          </p:cNvPr>
          <p:cNvSpPr>
            <a:spLocks noGrp="1"/>
          </p:cNvSpPr>
          <p:nvPr>
            <p:ph idx="1"/>
          </p:nvPr>
        </p:nvSpPr>
        <p:spPr>
          <a:xfrm>
            <a:off x="838198" y="1825626"/>
            <a:ext cx="10515599" cy="4052660"/>
          </a:xfrm>
          <a:ln>
            <a:noFill/>
          </a:ln>
        </p:spPr>
        <p:txBody>
          <a:bodyPr>
            <a:normAutofit fontScale="85000" lnSpcReduction="10000"/>
          </a:bodyPr>
          <a:lstStyle/>
          <a:p>
            <a:r>
              <a:rPr lang="en-US" b="1" dirty="0"/>
              <a:t>Graph Applications</a:t>
            </a:r>
          </a:p>
          <a:p>
            <a:pPr lvl="1">
              <a:buFont typeface="Courier New" panose="02070309020205020404" pitchFamily="49" charset="0"/>
              <a:buChar char="o"/>
            </a:pPr>
            <a:r>
              <a:rPr lang="en-US" b="1" dirty="0"/>
              <a:t>Computer Networks</a:t>
            </a:r>
            <a:r>
              <a:rPr lang="en-US" dirty="0"/>
              <a:t>: In a computer network, each vertex represents a device such as a computer or a switch, and each edge represents a communication link between devices.</a:t>
            </a:r>
          </a:p>
          <a:p>
            <a:pPr lvl="1">
              <a:buFont typeface="Courier New" panose="02070309020205020404" pitchFamily="49" charset="0"/>
              <a:buChar char="o"/>
            </a:pPr>
            <a:r>
              <a:rPr lang="en-US" b="1" dirty="0"/>
              <a:t>Airline and Transportation Networks</a:t>
            </a:r>
            <a:r>
              <a:rPr lang="en-US" dirty="0"/>
              <a:t>: In an airline network, cities are vertices, and flights between cities are edges. Similarly, in a transportation network, locations are vertices, and roads connecting them are edges.</a:t>
            </a:r>
          </a:p>
          <a:p>
            <a:pPr lvl="1">
              <a:buFont typeface="Courier New" panose="02070309020205020404" pitchFamily="49" charset="0"/>
              <a:buChar char="o"/>
            </a:pPr>
            <a:r>
              <a:rPr lang="en-US" b="1" dirty="0"/>
              <a:t>Social Networks</a:t>
            </a:r>
            <a:r>
              <a:rPr lang="en-US" dirty="0"/>
              <a:t>: In a social network, vertices represent people, and edges represent relationships, such as friendships or connections, between individuals.</a:t>
            </a:r>
          </a:p>
          <a:p>
            <a:pPr lvl="1">
              <a:buFont typeface="Courier New" panose="02070309020205020404" pitchFamily="49" charset="0"/>
              <a:buChar char="o"/>
            </a:pPr>
            <a:r>
              <a:rPr lang="en-US" b="1" dirty="0"/>
              <a:t>Web Structure</a:t>
            </a:r>
            <a:r>
              <a:rPr lang="en-US" dirty="0"/>
              <a:t>: The relationships between websites can be modeled as a graph, where each vertex represents a website, and each edge represents a hyperlink from one website to another.</a:t>
            </a:r>
          </a:p>
          <a:p>
            <a:pPr lvl="1">
              <a:buFont typeface="Courier New" panose="02070309020205020404" pitchFamily="49" charset="0"/>
              <a:buChar char="o"/>
            </a:pPr>
            <a:r>
              <a:rPr lang="en-US" b="1" dirty="0"/>
              <a:t>Project Management</a:t>
            </a:r>
            <a:r>
              <a:rPr lang="en-US" dirty="0"/>
              <a:t>: Graphs can represent task dependencies in project management. Here, vertices represent tasks, and directed edges indicate dependencies, showing which tasks must be completed before others can begin.</a:t>
            </a:r>
          </a:p>
        </p:txBody>
      </p:sp>
      <p:pic>
        <p:nvPicPr>
          <p:cNvPr id="4" name="Picture 3">
            <a:extLst>
              <a:ext uri="{FF2B5EF4-FFF2-40B4-BE49-F238E27FC236}">
                <a16:creationId xmlns:a16="http://schemas.microsoft.com/office/drawing/2014/main" id="{0BA79BE4-CB34-335B-FBB8-24FA9464AD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4261207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14A2-4968-9859-671E-652099ADF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A1C66-B9ED-6B9E-E410-FFB8259CE774}"/>
              </a:ext>
            </a:extLst>
          </p:cNvPr>
          <p:cNvSpPr>
            <a:spLocks noGrp="1"/>
          </p:cNvSpPr>
          <p:nvPr>
            <p:ph type="title"/>
          </p:nvPr>
        </p:nvSpPr>
        <p:spPr/>
        <p:txBody>
          <a:bodyPr/>
          <a:lstStyle/>
          <a:p>
            <a:r>
              <a:rPr lang="en-US" dirty="0"/>
              <a:t>22.2 Directed Graph ADT Representation</a:t>
            </a:r>
          </a:p>
        </p:txBody>
      </p:sp>
      <p:pic>
        <p:nvPicPr>
          <p:cNvPr id="6" name="Content Placeholder 5">
            <a:extLst>
              <a:ext uri="{FF2B5EF4-FFF2-40B4-BE49-F238E27FC236}">
                <a16:creationId xmlns:a16="http://schemas.microsoft.com/office/drawing/2014/main" id="{09D2120C-1093-AFA3-D6F1-AF4C297DE832}"/>
              </a:ext>
            </a:extLst>
          </p:cNvPr>
          <p:cNvPicPr>
            <a:picLocks noGrp="1" noChangeAspect="1"/>
          </p:cNvPicPr>
          <p:nvPr>
            <p:ph idx="1"/>
          </p:nvPr>
        </p:nvPicPr>
        <p:blipFill>
          <a:blip r:embed="rId2"/>
          <a:stretch>
            <a:fillRect/>
          </a:stretch>
        </p:blipFill>
        <p:spPr>
          <a:xfrm>
            <a:off x="1962372" y="1979420"/>
            <a:ext cx="8309501" cy="3389749"/>
          </a:xfrm>
          <a:prstGeom prst="rect">
            <a:avLst/>
          </a:prstGeom>
          <a:ln>
            <a:noFill/>
          </a:ln>
        </p:spPr>
      </p:pic>
      <p:pic>
        <p:nvPicPr>
          <p:cNvPr id="4" name="Picture 3">
            <a:extLst>
              <a:ext uri="{FF2B5EF4-FFF2-40B4-BE49-F238E27FC236}">
                <a16:creationId xmlns:a16="http://schemas.microsoft.com/office/drawing/2014/main" id="{3EF1143D-0C12-D496-883F-E8A45345A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689699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0DE0D-C338-8790-A49C-F2DA1C892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868BC-5A98-F27E-5730-B52ADA8BB772}"/>
              </a:ext>
            </a:extLst>
          </p:cNvPr>
          <p:cNvSpPr>
            <a:spLocks noGrp="1"/>
          </p:cNvSpPr>
          <p:nvPr>
            <p:ph type="title"/>
          </p:nvPr>
        </p:nvSpPr>
        <p:spPr/>
        <p:txBody>
          <a:bodyPr/>
          <a:lstStyle/>
          <a:p>
            <a:r>
              <a:rPr lang="en-US" dirty="0"/>
              <a:t>22.2 Directed Graph ADT Representation</a:t>
            </a:r>
          </a:p>
        </p:txBody>
      </p:sp>
      <p:pic>
        <p:nvPicPr>
          <p:cNvPr id="4" name="Picture 3">
            <a:extLst>
              <a:ext uri="{FF2B5EF4-FFF2-40B4-BE49-F238E27FC236}">
                <a16:creationId xmlns:a16="http://schemas.microsoft.com/office/drawing/2014/main" id="{61B1D9F4-2476-DD1D-82E1-90F6F13673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8" name="Content Placeholder 7">
            <a:extLst>
              <a:ext uri="{FF2B5EF4-FFF2-40B4-BE49-F238E27FC236}">
                <a16:creationId xmlns:a16="http://schemas.microsoft.com/office/drawing/2014/main" id="{A1DAE61F-A541-76CE-AB96-8723ACCF6E64}"/>
              </a:ext>
            </a:extLst>
          </p:cNvPr>
          <p:cNvPicPr>
            <a:picLocks noGrp="1" noChangeAspect="1"/>
          </p:cNvPicPr>
          <p:nvPr>
            <p:ph idx="1"/>
          </p:nvPr>
        </p:nvPicPr>
        <p:blipFill>
          <a:blip r:embed="rId3"/>
          <a:stretch>
            <a:fillRect/>
          </a:stretch>
        </p:blipFill>
        <p:spPr>
          <a:xfrm>
            <a:off x="2078259" y="2025945"/>
            <a:ext cx="7667526" cy="3326263"/>
          </a:xfrm>
          <a:prstGeom prst="rect">
            <a:avLst/>
          </a:prstGeom>
        </p:spPr>
      </p:pic>
    </p:spTree>
    <p:extLst>
      <p:ext uri="{BB962C8B-B14F-4D97-AF65-F5344CB8AC3E}">
        <p14:creationId xmlns:p14="http://schemas.microsoft.com/office/powerpoint/2010/main" val="3650471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B2D16-67D2-FE40-4554-D117182E3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0F5DB6-F15C-8DA1-EF43-155BD7CCAEE4}"/>
              </a:ext>
            </a:extLst>
          </p:cNvPr>
          <p:cNvSpPr>
            <a:spLocks noGrp="1"/>
          </p:cNvSpPr>
          <p:nvPr>
            <p:ph type="title"/>
          </p:nvPr>
        </p:nvSpPr>
        <p:spPr/>
        <p:txBody>
          <a:bodyPr/>
          <a:lstStyle/>
          <a:p>
            <a:r>
              <a:rPr lang="en-US" dirty="0"/>
              <a:t>22.2 Directed Graph ADT Representation</a:t>
            </a:r>
          </a:p>
        </p:txBody>
      </p:sp>
      <p:sp>
        <p:nvSpPr>
          <p:cNvPr id="3" name="Content Placeholder 2">
            <a:extLst>
              <a:ext uri="{FF2B5EF4-FFF2-40B4-BE49-F238E27FC236}">
                <a16:creationId xmlns:a16="http://schemas.microsoft.com/office/drawing/2014/main" id="{3F8934F5-1042-6AD0-D2AC-DCA65067D16E}"/>
              </a:ext>
            </a:extLst>
          </p:cNvPr>
          <p:cNvSpPr>
            <a:spLocks noGrp="1"/>
          </p:cNvSpPr>
          <p:nvPr>
            <p:ph idx="1"/>
          </p:nvPr>
        </p:nvSpPr>
        <p:spPr>
          <a:xfrm>
            <a:off x="838198" y="1825626"/>
            <a:ext cx="10515599" cy="4052660"/>
          </a:xfrm>
          <a:ln>
            <a:noFill/>
          </a:ln>
        </p:spPr>
        <p:txBody>
          <a:bodyPr>
            <a:normAutofit/>
          </a:bodyPr>
          <a:lstStyle/>
          <a:p>
            <a:pPr marL="0" marR="0">
              <a:buNone/>
            </a:pPr>
            <a:r>
              <a:rPr lang="en-US" dirty="0">
                <a:latin typeface="Times New Roman" panose="02020603050405020304" pitchFamily="18" charset="0"/>
                <a:ea typeface="DengXian" panose="02010600030101010101" pitchFamily="2" charset="-122"/>
              </a:rPr>
              <a:t>K</a:t>
            </a:r>
            <a:r>
              <a:rPr lang="en-US" sz="2800" dirty="0">
                <a:effectLst/>
                <a:latin typeface="Times New Roman" panose="02020603050405020304" pitchFamily="18" charset="0"/>
                <a:ea typeface="DengXian" panose="02010600030101010101" pitchFamily="2" charset="-122"/>
              </a:rPr>
              <a:t>eep track of all edges originating from a specific vertex: use a list to store its neighboring edges - </a:t>
            </a:r>
            <a:r>
              <a:rPr lang="en-US" sz="2800" b="1" dirty="0">
                <a:effectLst/>
                <a:latin typeface="Times New Roman" panose="02020603050405020304" pitchFamily="18" charset="0"/>
                <a:ea typeface="DengXian" panose="02010600030101010101" pitchFamily="2" charset="-122"/>
              </a:rPr>
              <a:t>edge adjacency list</a:t>
            </a:r>
            <a:r>
              <a:rPr lang="en-US" sz="2800" dirty="0">
                <a:effectLst/>
                <a:latin typeface="Times New Roman" panose="02020603050405020304" pitchFamily="18" charset="0"/>
                <a:ea typeface="DengXian" panose="02010600030101010101" pitchFamily="2" charset="-122"/>
              </a:rPr>
              <a:t>. </a:t>
            </a:r>
          </a:p>
          <a:p>
            <a:pPr marL="0" marR="0">
              <a:buNone/>
            </a:pPr>
            <a:endParaRPr lang="en-US" sz="1800" dirty="0">
              <a:effectLst/>
              <a:latin typeface="Consolas" panose="020B0609020204030204" pitchFamily="49" charset="0"/>
              <a:ea typeface="DengXian" panose="02010600030101010101" pitchFamily="2" charset="-122"/>
              <a:cs typeface="Times New Roman" panose="02020603050405020304" pitchFamily="18" charset="0"/>
            </a:endParaRP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Vertices:	Edge adjacency lists</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A:		Edge(A, B) -&gt; Edge(A, D)</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B:		Edge(B, C) -&gt; Edge(B, D)</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C:		Edge(C, E) -&gt; Edge(C, F)</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D:		Edge(D, C) -&gt; Edge(D, E)</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E:		Edge(E, F)</a:t>
            </a:r>
          </a:p>
          <a:p>
            <a:endParaRPr lang="en-US" dirty="0"/>
          </a:p>
        </p:txBody>
      </p:sp>
      <p:pic>
        <p:nvPicPr>
          <p:cNvPr id="4" name="Picture 3">
            <a:extLst>
              <a:ext uri="{FF2B5EF4-FFF2-40B4-BE49-F238E27FC236}">
                <a16:creationId xmlns:a16="http://schemas.microsoft.com/office/drawing/2014/main" id="{A2CCC00E-EB75-EB5D-445E-631EE83B1F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5" name="Picture 4">
            <a:extLst>
              <a:ext uri="{FF2B5EF4-FFF2-40B4-BE49-F238E27FC236}">
                <a16:creationId xmlns:a16="http://schemas.microsoft.com/office/drawing/2014/main" id="{53059985-81B4-195A-BAD0-DC7FFF5B754C}"/>
              </a:ext>
            </a:extLst>
          </p:cNvPr>
          <p:cNvPicPr>
            <a:picLocks noChangeAspect="1"/>
          </p:cNvPicPr>
          <p:nvPr/>
        </p:nvPicPr>
        <p:blipFill>
          <a:blip r:embed="rId3"/>
          <a:stretch>
            <a:fillRect/>
          </a:stretch>
        </p:blipFill>
        <p:spPr>
          <a:xfrm>
            <a:off x="5955320" y="2740815"/>
            <a:ext cx="4759571" cy="3134663"/>
          </a:xfrm>
          <a:prstGeom prst="rect">
            <a:avLst/>
          </a:prstGeom>
        </p:spPr>
      </p:pic>
    </p:spTree>
    <p:extLst>
      <p:ext uri="{BB962C8B-B14F-4D97-AF65-F5344CB8AC3E}">
        <p14:creationId xmlns:p14="http://schemas.microsoft.com/office/powerpoint/2010/main" val="2170679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6CD1D-8E41-D2DE-67F8-11E685429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810E3-1826-55B2-AA68-FD715FAF46A9}"/>
              </a:ext>
            </a:extLst>
          </p:cNvPr>
          <p:cNvSpPr>
            <a:spLocks noGrp="1"/>
          </p:cNvSpPr>
          <p:nvPr>
            <p:ph type="title"/>
          </p:nvPr>
        </p:nvSpPr>
        <p:spPr/>
        <p:txBody>
          <a:bodyPr/>
          <a:lstStyle/>
          <a:p>
            <a:r>
              <a:rPr lang="en-US" dirty="0"/>
              <a:t>22.2 Directed Graph ADT Representation</a:t>
            </a:r>
          </a:p>
        </p:txBody>
      </p:sp>
      <p:sp>
        <p:nvSpPr>
          <p:cNvPr id="3" name="Content Placeholder 2">
            <a:extLst>
              <a:ext uri="{FF2B5EF4-FFF2-40B4-BE49-F238E27FC236}">
                <a16:creationId xmlns:a16="http://schemas.microsoft.com/office/drawing/2014/main" id="{6C01E42F-44DE-D392-24C6-879FFA98220A}"/>
              </a:ext>
            </a:extLst>
          </p:cNvPr>
          <p:cNvSpPr>
            <a:spLocks noGrp="1"/>
          </p:cNvSpPr>
          <p:nvPr>
            <p:ph idx="1"/>
          </p:nvPr>
        </p:nvSpPr>
        <p:spPr>
          <a:xfrm>
            <a:off x="838198" y="1825626"/>
            <a:ext cx="10515599" cy="4052660"/>
          </a:xfrm>
          <a:ln>
            <a:noFill/>
          </a:ln>
        </p:spPr>
        <p:txBody>
          <a:bodyPr>
            <a:normAutofit/>
          </a:bodyPr>
          <a:lstStyle/>
          <a:p>
            <a:pPr marL="0" marR="0">
              <a:buNone/>
            </a:pPr>
            <a:r>
              <a:rPr lang="en-US" sz="2800" dirty="0">
                <a:effectLst/>
                <a:latin typeface="Times New Roman" panose="02020603050405020304" pitchFamily="18" charset="0"/>
                <a:ea typeface="DengXian" panose="02010600030101010101" pitchFamily="2" charset="-122"/>
              </a:rPr>
              <a:t>A graph can also be represented using an </a:t>
            </a:r>
            <a:r>
              <a:rPr lang="en-US" sz="2800" b="1" dirty="0">
                <a:effectLst/>
                <a:latin typeface="Times New Roman" panose="02020603050405020304" pitchFamily="18" charset="0"/>
                <a:ea typeface="DengXian" panose="02010600030101010101" pitchFamily="2" charset="-122"/>
              </a:rPr>
              <a:t>adjacency matrix</a:t>
            </a:r>
            <a:r>
              <a:rPr lang="en-US" sz="2800" dirty="0">
                <a:effectLst/>
                <a:latin typeface="Times New Roman" panose="02020603050405020304" pitchFamily="18" charset="0"/>
                <a:ea typeface="DengXian" panose="02010600030101010101" pitchFamily="2" charset="-122"/>
              </a:rPr>
              <a:t>, where all vertices are listed as both rows and columns. </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Int[][] </a:t>
            </a:r>
            <a:r>
              <a:rPr lang="en-US" sz="1800" dirty="0" err="1">
                <a:effectLst/>
                <a:latin typeface="Consolas" panose="020B0609020204030204" pitchFamily="49" charset="0"/>
                <a:ea typeface="DengXian" panose="02010600030101010101" pitchFamily="2" charset="-122"/>
                <a:cs typeface="Times New Roman" panose="02020603050405020304" pitchFamily="18" charset="0"/>
              </a:rPr>
              <a:t>adjMatrix</a:t>
            </a:r>
            <a:r>
              <a:rPr lang="en-US" sz="1800" dirty="0">
                <a:effectLst/>
                <a:latin typeface="Consolas" panose="020B0609020204030204" pitchFamily="49" charset="0"/>
                <a:ea typeface="DengXian" panose="02010600030101010101" pitchFamily="2" charset="-122"/>
                <a:cs typeface="Times New Roman" panose="02020603050405020304" pitchFamily="18" charset="0"/>
              </a:rPr>
              <a:t> = {</a:t>
            </a:r>
          </a:p>
          <a:p>
            <a:pPr marL="4572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    //A, B, C, D, E, F</a:t>
            </a:r>
          </a:p>
          <a:p>
            <a:pPr marL="9144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{0, 1, 0, 1, 0, 0},     // A</a:t>
            </a:r>
          </a:p>
          <a:p>
            <a:pPr marL="9144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{0, 0, 1, 1, 0, 0},	// B</a:t>
            </a:r>
          </a:p>
          <a:p>
            <a:pPr marL="9144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{0, 0, 0, 0, 1, 1},	// C</a:t>
            </a:r>
          </a:p>
          <a:p>
            <a:pPr marL="9144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{0, 0, 1, 0, 1, 0},	// D</a:t>
            </a:r>
          </a:p>
          <a:p>
            <a:pPr marL="9144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{0, 0, 0, 0, 0, 1},	// E</a:t>
            </a:r>
          </a:p>
          <a:p>
            <a:pPr marL="91440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{0, 0, 0, 0, 0, 0} };	// F</a:t>
            </a:r>
          </a:p>
          <a:p>
            <a:endParaRPr lang="en-US" dirty="0"/>
          </a:p>
        </p:txBody>
      </p:sp>
      <p:pic>
        <p:nvPicPr>
          <p:cNvPr id="4" name="Picture 3">
            <a:extLst>
              <a:ext uri="{FF2B5EF4-FFF2-40B4-BE49-F238E27FC236}">
                <a16:creationId xmlns:a16="http://schemas.microsoft.com/office/drawing/2014/main" id="{B10FC210-761C-64A1-8F08-DA733F186D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5" name="Picture 4">
            <a:extLst>
              <a:ext uri="{FF2B5EF4-FFF2-40B4-BE49-F238E27FC236}">
                <a16:creationId xmlns:a16="http://schemas.microsoft.com/office/drawing/2014/main" id="{F5007210-F0E2-894A-060B-A2777082DE11}"/>
              </a:ext>
            </a:extLst>
          </p:cNvPr>
          <p:cNvPicPr>
            <a:picLocks noChangeAspect="1"/>
          </p:cNvPicPr>
          <p:nvPr/>
        </p:nvPicPr>
        <p:blipFill>
          <a:blip r:embed="rId3"/>
          <a:stretch>
            <a:fillRect/>
          </a:stretch>
        </p:blipFill>
        <p:spPr>
          <a:xfrm>
            <a:off x="5844286" y="2697903"/>
            <a:ext cx="4759571" cy="3134663"/>
          </a:xfrm>
          <a:prstGeom prst="rect">
            <a:avLst/>
          </a:prstGeom>
        </p:spPr>
      </p:pic>
    </p:spTree>
    <p:extLst>
      <p:ext uri="{BB962C8B-B14F-4D97-AF65-F5344CB8AC3E}">
        <p14:creationId xmlns:p14="http://schemas.microsoft.com/office/powerpoint/2010/main" val="2395824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76074-A602-04D3-18CD-B9F7B78A3D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2EEF2C-0B30-8C5E-30DB-7D0C83CECA49}"/>
              </a:ext>
            </a:extLst>
          </p:cNvPr>
          <p:cNvSpPr>
            <a:spLocks noGrp="1"/>
          </p:cNvSpPr>
          <p:nvPr>
            <p:ph type="title"/>
          </p:nvPr>
        </p:nvSpPr>
        <p:spPr/>
        <p:txBody>
          <a:bodyPr/>
          <a:lstStyle/>
          <a:p>
            <a:r>
              <a:rPr lang="en-US" dirty="0"/>
              <a:t>22.2 Directed Graph ADT Representation</a:t>
            </a:r>
          </a:p>
        </p:txBody>
      </p:sp>
      <p:sp>
        <p:nvSpPr>
          <p:cNvPr id="3" name="Content Placeholder 2">
            <a:extLst>
              <a:ext uri="{FF2B5EF4-FFF2-40B4-BE49-F238E27FC236}">
                <a16:creationId xmlns:a16="http://schemas.microsoft.com/office/drawing/2014/main" id="{6A400FAA-10FF-6895-5C57-67677DC9F6F7}"/>
              </a:ext>
            </a:extLst>
          </p:cNvPr>
          <p:cNvSpPr>
            <a:spLocks noGrp="1"/>
          </p:cNvSpPr>
          <p:nvPr>
            <p:ph idx="1"/>
          </p:nvPr>
        </p:nvSpPr>
        <p:spPr>
          <a:xfrm>
            <a:off x="838198" y="1825626"/>
            <a:ext cx="10515599" cy="4052660"/>
          </a:xfrm>
          <a:ln>
            <a:noFill/>
          </a:ln>
        </p:spPr>
        <p:txBody>
          <a:bodyPr>
            <a:normAutofit/>
          </a:bodyPr>
          <a:lstStyle/>
          <a:p>
            <a:pPr marL="0" marR="0">
              <a:buNone/>
            </a:pPr>
            <a:r>
              <a:rPr lang="en-US" sz="2800" dirty="0">
                <a:effectLst/>
                <a:latin typeface="Times New Roman" panose="02020603050405020304" pitchFamily="18" charset="0"/>
                <a:ea typeface="DengXian" panose="02010600030101010101" pitchFamily="2" charset="-122"/>
              </a:rPr>
              <a:t>Representing a graph using an adjacency matrix is often inefficient due to the sparsity of the matrix. Instead of using a matrix, we can use lists to represent the relationships among vertices, a method known as </a:t>
            </a:r>
            <a:r>
              <a:rPr lang="en-US" sz="2800" b="1" dirty="0">
                <a:effectLst/>
                <a:latin typeface="Times New Roman" panose="02020603050405020304" pitchFamily="18" charset="0"/>
                <a:ea typeface="DengXian" panose="02010600030101010101" pitchFamily="2" charset="-122"/>
              </a:rPr>
              <a:t>vertex adjacency lists</a:t>
            </a:r>
            <a:r>
              <a:rPr lang="en-US" sz="2800" dirty="0">
                <a:effectLst/>
                <a:latin typeface="Times New Roman" panose="02020603050405020304" pitchFamily="18" charset="0"/>
                <a:ea typeface="DengXian" panose="02010600030101010101" pitchFamily="2" charset="-122"/>
              </a:rPr>
              <a:t>. </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Vertices:	Vertex adjacency lists</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A:		B -&gt; D</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B:		C -&gt; D</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C:		E -&gt; F</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D:		C -&gt; E</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E:		F</a:t>
            </a:r>
          </a:p>
          <a:p>
            <a:endParaRPr lang="en-US" dirty="0"/>
          </a:p>
        </p:txBody>
      </p:sp>
      <p:pic>
        <p:nvPicPr>
          <p:cNvPr id="4" name="Picture 3">
            <a:extLst>
              <a:ext uri="{FF2B5EF4-FFF2-40B4-BE49-F238E27FC236}">
                <a16:creationId xmlns:a16="http://schemas.microsoft.com/office/drawing/2014/main" id="{2DBF9DB8-926B-D836-8228-B08618220B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5" name="Picture 4">
            <a:extLst>
              <a:ext uri="{FF2B5EF4-FFF2-40B4-BE49-F238E27FC236}">
                <a16:creationId xmlns:a16="http://schemas.microsoft.com/office/drawing/2014/main" id="{EEEFA897-C620-CA4D-1E14-06C8A0BAD1FB}"/>
              </a:ext>
            </a:extLst>
          </p:cNvPr>
          <p:cNvPicPr>
            <a:picLocks noChangeAspect="1"/>
          </p:cNvPicPr>
          <p:nvPr/>
        </p:nvPicPr>
        <p:blipFill>
          <a:blip r:embed="rId3"/>
          <a:stretch>
            <a:fillRect/>
          </a:stretch>
        </p:blipFill>
        <p:spPr>
          <a:xfrm>
            <a:off x="6152269" y="3198160"/>
            <a:ext cx="4069417" cy="2680126"/>
          </a:xfrm>
          <a:prstGeom prst="rect">
            <a:avLst/>
          </a:prstGeom>
        </p:spPr>
      </p:pic>
    </p:spTree>
    <p:extLst>
      <p:ext uri="{BB962C8B-B14F-4D97-AF65-F5344CB8AC3E}">
        <p14:creationId xmlns:p14="http://schemas.microsoft.com/office/powerpoint/2010/main" val="2222643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84CB8-69B7-B38E-3797-9827CB962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49BB7-9DB7-DB42-D373-54840C254193}"/>
              </a:ext>
            </a:extLst>
          </p:cNvPr>
          <p:cNvSpPr>
            <a:spLocks noGrp="1"/>
          </p:cNvSpPr>
          <p:nvPr>
            <p:ph type="title"/>
          </p:nvPr>
        </p:nvSpPr>
        <p:spPr/>
        <p:txBody>
          <a:bodyPr/>
          <a:lstStyle/>
          <a:p>
            <a:r>
              <a:rPr lang="en-US" dirty="0"/>
              <a:t>22.2 Directed Graph ADT Representation</a:t>
            </a:r>
          </a:p>
        </p:txBody>
      </p:sp>
      <p:sp>
        <p:nvSpPr>
          <p:cNvPr id="3" name="Content Placeholder 2">
            <a:extLst>
              <a:ext uri="{FF2B5EF4-FFF2-40B4-BE49-F238E27FC236}">
                <a16:creationId xmlns:a16="http://schemas.microsoft.com/office/drawing/2014/main" id="{E607F835-EAA7-793D-F7BA-1444B68B9330}"/>
              </a:ext>
            </a:extLst>
          </p:cNvPr>
          <p:cNvSpPr>
            <a:spLocks noGrp="1"/>
          </p:cNvSpPr>
          <p:nvPr>
            <p:ph idx="1"/>
          </p:nvPr>
        </p:nvSpPr>
        <p:spPr>
          <a:xfrm>
            <a:off x="838198" y="1825626"/>
            <a:ext cx="10515599" cy="4052660"/>
          </a:xfrm>
          <a:ln>
            <a:noFill/>
          </a:ln>
        </p:spPr>
        <p:txBody>
          <a:bodyPr>
            <a:normAutofit/>
          </a:bodyPr>
          <a:lstStyle/>
          <a:p>
            <a:r>
              <a:rPr lang="en-US" dirty="0" err="1"/>
              <a:t>SimpleGraph</a:t>
            </a:r>
            <a:endParaRPr lang="en-US" dirty="0"/>
          </a:p>
          <a:p>
            <a:endParaRPr lang="en-US" dirty="0"/>
          </a:p>
        </p:txBody>
      </p:sp>
      <p:pic>
        <p:nvPicPr>
          <p:cNvPr id="4" name="Picture 3">
            <a:extLst>
              <a:ext uri="{FF2B5EF4-FFF2-40B4-BE49-F238E27FC236}">
                <a16:creationId xmlns:a16="http://schemas.microsoft.com/office/drawing/2014/main" id="{53F8ACF6-9121-181C-F690-1FB171C0AD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Picture 6">
            <a:extLst>
              <a:ext uri="{FF2B5EF4-FFF2-40B4-BE49-F238E27FC236}">
                <a16:creationId xmlns:a16="http://schemas.microsoft.com/office/drawing/2014/main" id="{F60C4E07-DDFE-F987-8730-E701234ADBFD}"/>
              </a:ext>
            </a:extLst>
          </p:cNvPr>
          <p:cNvPicPr>
            <a:picLocks noChangeAspect="1"/>
          </p:cNvPicPr>
          <p:nvPr/>
        </p:nvPicPr>
        <p:blipFill>
          <a:blip r:embed="rId3"/>
          <a:stretch>
            <a:fillRect/>
          </a:stretch>
        </p:blipFill>
        <p:spPr>
          <a:xfrm>
            <a:off x="3767607" y="1825625"/>
            <a:ext cx="5618669" cy="4077549"/>
          </a:xfrm>
          <a:prstGeom prst="rect">
            <a:avLst/>
          </a:prstGeom>
        </p:spPr>
      </p:pic>
    </p:spTree>
    <p:extLst>
      <p:ext uri="{BB962C8B-B14F-4D97-AF65-F5344CB8AC3E}">
        <p14:creationId xmlns:p14="http://schemas.microsoft.com/office/powerpoint/2010/main" val="155643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F2BE83D4-D99B-A6AF-7B71-14362E4CFBF3}"/>
              </a:ext>
            </a:extLst>
          </p:cNvPr>
          <p:cNvPicPr>
            <a:picLocks noChangeAspect="1"/>
          </p:cNvPicPr>
          <p:nvPr/>
        </p:nvPicPr>
        <p:blipFill>
          <a:blip r:embed="rId2">
            <a:extLst>
              <a:ext uri="{28A0092B-C50C-407E-A947-70E740481C1C}">
                <a14:useLocalDpi xmlns:a14="http://schemas.microsoft.com/office/drawing/2010/main" val="0"/>
              </a:ext>
            </a:extLst>
          </a:blip>
          <a:srcRect t="7820" b="7820"/>
          <a:stretch/>
        </p:blipFill>
        <p:spPr>
          <a:xfrm>
            <a:off x="20" y="1282"/>
            <a:ext cx="12191980" cy="6856718"/>
          </a:xfrm>
          <a:prstGeom prst="rect">
            <a:avLst/>
          </a:prstGeom>
        </p:spPr>
      </p:pic>
    </p:spTree>
    <p:extLst>
      <p:ext uri="{BB962C8B-B14F-4D97-AF65-F5344CB8AC3E}">
        <p14:creationId xmlns:p14="http://schemas.microsoft.com/office/powerpoint/2010/main" val="325497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9E067-4A6B-BDFC-412A-025B222DD4D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high angle view of a valley&#10;&#10;AI-generated content may be incorrect.">
            <a:extLst>
              <a:ext uri="{FF2B5EF4-FFF2-40B4-BE49-F238E27FC236}">
                <a16:creationId xmlns:a16="http://schemas.microsoft.com/office/drawing/2014/main" id="{4B2F3325-9691-3648-D891-82529A1C29F8}"/>
              </a:ext>
            </a:extLst>
          </p:cNvPr>
          <p:cNvPicPr>
            <a:picLocks noChangeAspect="1"/>
          </p:cNvPicPr>
          <p:nvPr/>
        </p:nvPicPr>
        <p:blipFill>
          <a:blip r:embed="rId2">
            <a:extLst>
              <a:ext uri="{28A0092B-C50C-407E-A947-70E740481C1C}">
                <a14:useLocalDpi xmlns:a14="http://schemas.microsoft.com/office/drawing/2010/main" val="0"/>
              </a:ext>
            </a:extLst>
          </a:blip>
          <a:srcRect t="2825" b="12922"/>
          <a:stretch>
            <a:fillRect/>
          </a:stretch>
        </p:blipFill>
        <p:spPr>
          <a:xfrm>
            <a:off x="20" y="1282"/>
            <a:ext cx="12191980" cy="6856718"/>
          </a:xfrm>
          <a:prstGeom prst="rect">
            <a:avLst/>
          </a:prstGeom>
        </p:spPr>
      </p:pic>
    </p:spTree>
    <p:extLst>
      <p:ext uri="{BB962C8B-B14F-4D97-AF65-F5344CB8AC3E}">
        <p14:creationId xmlns:p14="http://schemas.microsoft.com/office/powerpoint/2010/main" val="3860310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5D94A-2E11-1A07-F482-34C78E7E967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9BEE-D294-2EA5-D0F5-60C09B090F50}"/>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Java OOP and Data Structures with Introduction to Secure Coding</a:t>
            </a:r>
            <a:br>
              <a:rPr lang="en-US" sz="3100" dirty="0">
                <a:solidFill>
                  <a:schemeClr val="tx2"/>
                </a:solidFill>
              </a:rPr>
            </a:br>
            <a:r>
              <a:rPr lang="en-US" sz="3100" dirty="0">
                <a:solidFill>
                  <a:schemeClr val="tx2"/>
                </a:solidFill>
              </a:rPr>
              <a:t>Dr. Ziping Liu</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8016C7C-AFDA-B667-C485-59B533AEF141}"/>
              </a:ext>
            </a:extLst>
          </p:cNvPr>
          <p:cNvPicPr>
            <a:picLocks noChangeAspect="1"/>
          </p:cNvPicPr>
          <p:nvPr/>
        </p:nvPicPr>
        <p:blipFill>
          <a:blip r:embed="rId2">
            <a:extLst>
              <a:ext uri="{28A0092B-C50C-407E-A947-70E740481C1C}">
                <a14:useLocalDpi xmlns:a14="http://schemas.microsoft.com/office/drawing/2010/main" val="0"/>
              </a:ext>
            </a:extLst>
          </a:blip>
          <a:srcRect t="5468" b="5468"/>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550E9AA5-3AB6-7CA8-2E88-05185371D2C6}"/>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22 Graph</a:t>
            </a:r>
          </a:p>
        </p:txBody>
      </p:sp>
    </p:spTree>
    <p:extLst>
      <p:ext uri="{BB962C8B-B14F-4D97-AF65-F5344CB8AC3E}">
        <p14:creationId xmlns:p14="http://schemas.microsoft.com/office/powerpoint/2010/main" val="39760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351FB-62D2-1666-D9C2-78695708E8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950E6-B8F7-DD50-F8CD-CA1EF80A38E3}"/>
              </a:ext>
            </a:extLst>
          </p:cNvPr>
          <p:cNvSpPr>
            <a:spLocks noGrp="1"/>
          </p:cNvSpPr>
          <p:nvPr>
            <p:ph type="title"/>
          </p:nvPr>
        </p:nvSpPr>
        <p:spPr/>
        <p:txBody>
          <a:bodyPr/>
          <a:lstStyle/>
          <a:p>
            <a:r>
              <a:rPr lang="en-US" dirty="0"/>
              <a:t>22.3 Graph Depth First Traversal</a:t>
            </a:r>
          </a:p>
        </p:txBody>
      </p:sp>
      <p:sp>
        <p:nvSpPr>
          <p:cNvPr id="3" name="Content Placeholder 2">
            <a:extLst>
              <a:ext uri="{FF2B5EF4-FFF2-40B4-BE49-F238E27FC236}">
                <a16:creationId xmlns:a16="http://schemas.microsoft.com/office/drawing/2014/main" id="{F95DDD73-3358-65D9-B0EC-3D00497C932B}"/>
              </a:ext>
            </a:extLst>
          </p:cNvPr>
          <p:cNvSpPr>
            <a:spLocks noGrp="1"/>
          </p:cNvSpPr>
          <p:nvPr>
            <p:ph idx="1"/>
          </p:nvPr>
        </p:nvSpPr>
        <p:spPr>
          <a:xfrm>
            <a:off x="838198" y="1825626"/>
            <a:ext cx="5693231" cy="3615054"/>
          </a:xfrm>
          <a:ln>
            <a:noFill/>
          </a:ln>
        </p:spPr>
        <p:txBody>
          <a:bodyPr>
            <a:normAutofit lnSpcReduction="10000"/>
          </a:bodyPr>
          <a:lstStyle/>
          <a:p>
            <a:r>
              <a:rPr lang="en-US" dirty="0"/>
              <a:t>Definition of Depth First Traversal</a:t>
            </a:r>
          </a:p>
          <a:p>
            <a:pPr lvl="1">
              <a:buFont typeface="Courier New" panose="02070309020205020404" pitchFamily="49" charset="0"/>
              <a:buChar char="o"/>
            </a:pPr>
            <a:r>
              <a:rPr lang="en-US" dirty="0"/>
              <a:t>starting from a given vertex—referred to as the origin—we move downward by following each unvisited successor vertex as far as possible until no unvisited successor vertices remain. At this point, we backtrack to explore other unvisited paths. </a:t>
            </a:r>
          </a:p>
          <a:p>
            <a:pPr lvl="1">
              <a:buFont typeface="Courier New" panose="02070309020205020404" pitchFamily="49" charset="0"/>
              <a:buChar char="o"/>
            </a:pPr>
            <a:r>
              <a:rPr lang="en-US" dirty="0"/>
              <a:t>A successor vertex is defined as the ending vertex of an edge originating from a specified starting vertex. </a:t>
            </a:r>
          </a:p>
        </p:txBody>
      </p:sp>
      <p:pic>
        <p:nvPicPr>
          <p:cNvPr id="4" name="Picture 3">
            <a:extLst>
              <a:ext uri="{FF2B5EF4-FFF2-40B4-BE49-F238E27FC236}">
                <a16:creationId xmlns:a16="http://schemas.microsoft.com/office/drawing/2014/main" id="{5A50F1A2-B5D5-7F4A-0A8F-59A8FF47EB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Picture 6">
            <a:extLst>
              <a:ext uri="{FF2B5EF4-FFF2-40B4-BE49-F238E27FC236}">
                <a16:creationId xmlns:a16="http://schemas.microsoft.com/office/drawing/2014/main" id="{16B60DFC-E3B9-F874-4E44-7906C3620CF5}"/>
              </a:ext>
            </a:extLst>
          </p:cNvPr>
          <p:cNvPicPr>
            <a:picLocks noChangeAspect="1"/>
          </p:cNvPicPr>
          <p:nvPr/>
        </p:nvPicPr>
        <p:blipFill>
          <a:blip r:embed="rId3"/>
          <a:stretch>
            <a:fillRect/>
          </a:stretch>
        </p:blipFill>
        <p:spPr>
          <a:xfrm>
            <a:off x="7439957" y="2278419"/>
            <a:ext cx="3228999" cy="1924064"/>
          </a:xfrm>
          <a:prstGeom prst="rect">
            <a:avLst/>
          </a:prstGeom>
        </p:spPr>
      </p:pic>
    </p:spTree>
    <p:extLst>
      <p:ext uri="{BB962C8B-B14F-4D97-AF65-F5344CB8AC3E}">
        <p14:creationId xmlns:p14="http://schemas.microsoft.com/office/powerpoint/2010/main" val="328301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C3441-7F24-C3D3-B112-9BD6949FC1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94D18-793B-7BAF-5996-768380158471}"/>
              </a:ext>
            </a:extLst>
          </p:cNvPr>
          <p:cNvSpPr>
            <a:spLocks noGrp="1"/>
          </p:cNvSpPr>
          <p:nvPr>
            <p:ph type="title"/>
          </p:nvPr>
        </p:nvSpPr>
        <p:spPr/>
        <p:txBody>
          <a:bodyPr/>
          <a:lstStyle/>
          <a:p>
            <a:r>
              <a:rPr lang="en-US" dirty="0"/>
              <a:t>22.3 Graph Depth First Traversal</a:t>
            </a:r>
          </a:p>
        </p:txBody>
      </p:sp>
      <p:sp>
        <p:nvSpPr>
          <p:cNvPr id="3" name="Content Placeholder 2">
            <a:extLst>
              <a:ext uri="{FF2B5EF4-FFF2-40B4-BE49-F238E27FC236}">
                <a16:creationId xmlns:a16="http://schemas.microsoft.com/office/drawing/2014/main" id="{72F5C7C4-EF6E-4A05-56CD-022199B2AC7B}"/>
              </a:ext>
            </a:extLst>
          </p:cNvPr>
          <p:cNvSpPr>
            <a:spLocks noGrp="1"/>
          </p:cNvSpPr>
          <p:nvPr>
            <p:ph idx="1"/>
          </p:nvPr>
        </p:nvSpPr>
        <p:spPr>
          <a:xfrm>
            <a:off x="838198" y="1825626"/>
            <a:ext cx="5693231" cy="3615054"/>
          </a:xfrm>
          <a:ln>
            <a:noFill/>
          </a:ln>
        </p:spPr>
        <p:txBody>
          <a:bodyPr>
            <a:normAutofit/>
          </a:bodyPr>
          <a:lstStyle/>
          <a:p>
            <a:r>
              <a:rPr lang="en-US" dirty="0"/>
              <a:t>Depth First Traversal Using Stack</a:t>
            </a:r>
          </a:p>
        </p:txBody>
      </p:sp>
      <p:pic>
        <p:nvPicPr>
          <p:cNvPr id="4" name="Picture 3">
            <a:extLst>
              <a:ext uri="{FF2B5EF4-FFF2-40B4-BE49-F238E27FC236}">
                <a16:creationId xmlns:a16="http://schemas.microsoft.com/office/drawing/2014/main" id="{EB5EA78A-6E20-0A34-3A93-21F7A5037F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9E1C3F38-5E4A-E045-E42F-79BA3E83F453}"/>
              </a:ext>
            </a:extLst>
          </p:cNvPr>
          <p:cNvPicPr>
            <a:picLocks noChangeAspect="1"/>
          </p:cNvPicPr>
          <p:nvPr/>
        </p:nvPicPr>
        <p:blipFill>
          <a:blip r:embed="rId3"/>
          <a:stretch>
            <a:fillRect/>
          </a:stretch>
        </p:blipFill>
        <p:spPr>
          <a:xfrm>
            <a:off x="1266104" y="2632888"/>
            <a:ext cx="3982006" cy="2000529"/>
          </a:xfrm>
          <a:prstGeom prst="rect">
            <a:avLst/>
          </a:prstGeom>
        </p:spPr>
      </p:pic>
      <p:pic>
        <p:nvPicPr>
          <p:cNvPr id="9" name="Picture 8">
            <a:extLst>
              <a:ext uri="{FF2B5EF4-FFF2-40B4-BE49-F238E27FC236}">
                <a16:creationId xmlns:a16="http://schemas.microsoft.com/office/drawing/2014/main" id="{0934CB5E-C84E-67DF-5997-B030475748E7}"/>
              </a:ext>
            </a:extLst>
          </p:cNvPr>
          <p:cNvPicPr>
            <a:picLocks noChangeAspect="1"/>
          </p:cNvPicPr>
          <p:nvPr/>
        </p:nvPicPr>
        <p:blipFill>
          <a:blip r:embed="rId4"/>
          <a:stretch>
            <a:fillRect/>
          </a:stretch>
        </p:blipFill>
        <p:spPr>
          <a:xfrm>
            <a:off x="6762890" y="2632888"/>
            <a:ext cx="4163006" cy="2124371"/>
          </a:xfrm>
          <a:prstGeom prst="rect">
            <a:avLst/>
          </a:prstGeom>
        </p:spPr>
      </p:pic>
    </p:spTree>
    <p:extLst>
      <p:ext uri="{BB962C8B-B14F-4D97-AF65-F5344CB8AC3E}">
        <p14:creationId xmlns:p14="http://schemas.microsoft.com/office/powerpoint/2010/main" val="3660016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6144D-135A-0872-2EE6-0F5287327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D2A3DF-4915-AEB5-79E3-779F0B63901C}"/>
              </a:ext>
            </a:extLst>
          </p:cNvPr>
          <p:cNvSpPr>
            <a:spLocks noGrp="1"/>
          </p:cNvSpPr>
          <p:nvPr>
            <p:ph type="title"/>
          </p:nvPr>
        </p:nvSpPr>
        <p:spPr/>
        <p:txBody>
          <a:bodyPr/>
          <a:lstStyle/>
          <a:p>
            <a:r>
              <a:rPr lang="en-US" dirty="0"/>
              <a:t>22.3 Graph Depth First Traversal</a:t>
            </a:r>
          </a:p>
        </p:txBody>
      </p:sp>
      <p:sp>
        <p:nvSpPr>
          <p:cNvPr id="3" name="Content Placeholder 2">
            <a:extLst>
              <a:ext uri="{FF2B5EF4-FFF2-40B4-BE49-F238E27FC236}">
                <a16:creationId xmlns:a16="http://schemas.microsoft.com/office/drawing/2014/main" id="{E526DF9F-EC0A-09A4-0335-ED384152D108}"/>
              </a:ext>
            </a:extLst>
          </p:cNvPr>
          <p:cNvSpPr>
            <a:spLocks noGrp="1"/>
          </p:cNvSpPr>
          <p:nvPr>
            <p:ph idx="1"/>
          </p:nvPr>
        </p:nvSpPr>
        <p:spPr>
          <a:xfrm>
            <a:off x="838198" y="1825626"/>
            <a:ext cx="5693231" cy="3615054"/>
          </a:xfrm>
          <a:ln>
            <a:noFill/>
          </a:ln>
        </p:spPr>
        <p:txBody>
          <a:bodyPr>
            <a:normAutofit/>
          </a:bodyPr>
          <a:lstStyle/>
          <a:p>
            <a:r>
              <a:rPr lang="en-US" dirty="0"/>
              <a:t>Depth First Traversal Using Stack</a:t>
            </a:r>
          </a:p>
        </p:txBody>
      </p:sp>
      <p:pic>
        <p:nvPicPr>
          <p:cNvPr id="4" name="Picture 3">
            <a:extLst>
              <a:ext uri="{FF2B5EF4-FFF2-40B4-BE49-F238E27FC236}">
                <a16:creationId xmlns:a16="http://schemas.microsoft.com/office/drawing/2014/main" id="{9F8AC852-A657-F5A6-AB82-3E1D18A14B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Picture 6">
            <a:extLst>
              <a:ext uri="{FF2B5EF4-FFF2-40B4-BE49-F238E27FC236}">
                <a16:creationId xmlns:a16="http://schemas.microsoft.com/office/drawing/2014/main" id="{340C4D97-51DF-DBD0-2EA4-7C61E50B259A}"/>
              </a:ext>
            </a:extLst>
          </p:cNvPr>
          <p:cNvPicPr>
            <a:picLocks noChangeAspect="1"/>
          </p:cNvPicPr>
          <p:nvPr/>
        </p:nvPicPr>
        <p:blipFill>
          <a:blip r:embed="rId3"/>
          <a:stretch>
            <a:fillRect/>
          </a:stretch>
        </p:blipFill>
        <p:spPr>
          <a:xfrm>
            <a:off x="1436992" y="2746268"/>
            <a:ext cx="4086795" cy="2067213"/>
          </a:xfrm>
          <a:prstGeom prst="rect">
            <a:avLst/>
          </a:prstGeom>
        </p:spPr>
      </p:pic>
      <p:pic>
        <p:nvPicPr>
          <p:cNvPr id="10" name="Picture 9">
            <a:extLst>
              <a:ext uri="{FF2B5EF4-FFF2-40B4-BE49-F238E27FC236}">
                <a16:creationId xmlns:a16="http://schemas.microsoft.com/office/drawing/2014/main" id="{7781AB76-9985-C0A8-2A62-05A34D38CC78}"/>
              </a:ext>
            </a:extLst>
          </p:cNvPr>
          <p:cNvPicPr>
            <a:picLocks noChangeAspect="1"/>
          </p:cNvPicPr>
          <p:nvPr/>
        </p:nvPicPr>
        <p:blipFill>
          <a:blip r:embed="rId4"/>
          <a:stretch>
            <a:fillRect/>
          </a:stretch>
        </p:blipFill>
        <p:spPr>
          <a:xfrm>
            <a:off x="5879711" y="2746268"/>
            <a:ext cx="4515480" cy="2048161"/>
          </a:xfrm>
          <a:prstGeom prst="rect">
            <a:avLst/>
          </a:prstGeom>
        </p:spPr>
      </p:pic>
    </p:spTree>
    <p:extLst>
      <p:ext uri="{BB962C8B-B14F-4D97-AF65-F5344CB8AC3E}">
        <p14:creationId xmlns:p14="http://schemas.microsoft.com/office/powerpoint/2010/main" val="2494378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5253D-3EB5-EEE2-6D43-2B7A73A56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8E5202-44F8-608C-1473-A12916E5216E}"/>
              </a:ext>
            </a:extLst>
          </p:cNvPr>
          <p:cNvSpPr>
            <a:spLocks noGrp="1"/>
          </p:cNvSpPr>
          <p:nvPr>
            <p:ph type="title"/>
          </p:nvPr>
        </p:nvSpPr>
        <p:spPr/>
        <p:txBody>
          <a:bodyPr/>
          <a:lstStyle/>
          <a:p>
            <a:r>
              <a:rPr lang="en-US" dirty="0"/>
              <a:t>22.3 Graph Depth First Traversal</a:t>
            </a:r>
          </a:p>
        </p:txBody>
      </p:sp>
      <p:sp>
        <p:nvSpPr>
          <p:cNvPr id="3" name="Content Placeholder 2">
            <a:extLst>
              <a:ext uri="{FF2B5EF4-FFF2-40B4-BE49-F238E27FC236}">
                <a16:creationId xmlns:a16="http://schemas.microsoft.com/office/drawing/2014/main" id="{B889E547-2A7F-A792-46B5-D22AC37ADCEF}"/>
              </a:ext>
            </a:extLst>
          </p:cNvPr>
          <p:cNvSpPr>
            <a:spLocks noGrp="1"/>
          </p:cNvSpPr>
          <p:nvPr>
            <p:ph idx="1"/>
          </p:nvPr>
        </p:nvSpPr>
        <p:spPr>
          <a:xfrm>
            <a:off x="838198" y="1825626"/>
            <a:ext cx="5693231" cy="3615054"/>
          </a:xfrm>
          <a:ln>
            <a:noFill/>
          </a:ln>
        </p:spPr>
        <p:txBody>
          <a:bodyPr>
            <a:normAutofit/>
          </a:bodyPr>
          <a:lstStyle/>
          <a:p>
            <a:r>
              <a:rPr lang="en-US" dirty="0"/>
              <a:t>Depth First Traversal Using Stack</a:t>
            </a:r>
          </a:p>
        </p:txBody>
      </p:sp>
      <p:pic>
        <p:nvPicPr>
          <p:cNvPr id="4" name="Picture 3">
            <a:extLst>
              <a:ext uri="{FF2B5EF4-FFF2-40B4-BE49-F238E27FC236}">
                <a16:creationId xmlns:a16="http://schemas.microsoft.com/office/drawing/2014/main" id="{3B33B577-7FF1-913E-11DC-05698074C1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3F0AB048-0508-57C4-F6C0-12C177352E93}"/>
              </a:ext>
            </a:extLst>
          </p:cNvPr>
          <p:cNvPicPr>
            <a:picLocks noChangeAspect="1"/>
          </p:cNvPicPr>
          <p:nvPr/>
        </p:nvPicPr>
        <p:blipFill>
          <a:blip r:embed="rId3"/>
          <a:stretch>
            <a:fillRect/>
          </a:stretch>
        </p:blipFill>
        <p:spPr>
          <a:xfrm>
            <a:off x="1175604" y="2854521"/>
            <a:ext cx="4163006" cy="2010056"/>
          </a:xfrm>
          <a:prstGeom prst="rect">
            <a:avLst/>
          </a:prstGeom>
        </p:spPr>
      </p:pic>
      <p:pic>
        <p:nvPicPr>
          <p:cNvPr id="9" name="Picture 8">
            <a:extLst>
              <a:ext uri="{FF2B5EF4-FFF2-40B4-BE49-F238E27FC236}">
                <a16:creationId xmlns:a16="http://schemas.microsoft.com/office/drawing/2014/main" id="{0252BACC-687C-0AFF-2A42-6483DCB712D1}"/>
              </a:ext>
            </a:extLst>
          </p:cNvPr>
          <p:cNvPicPr>
            <a:picLocks noChangeAspect="1"/>
          </p:cNvPicPr>
          <p:nvPr/>
        </p:nvPicPr>
        <p:blipFill>
          <a:blip r:embed="rId4"/>
          <a:stretch>
            <a:fillRect/>
          </a:stretch>
        </p:blipFill>
        <p:spPr>
          <a:xfrm>
            <a:off x="6096000" y="2854521"/>
            <a:ext cx="3982006" cy="1943371"/>
          </a:xfrm>
          <a:prstGeom prst="rect">
            <a:avLst/>
          </a:prstGeom>
        </p:spPr>
      </p:pic>
    </p:spTree>
    <p:extLst>
      <p:ext uri="{BB962C8B-B14F-4D97-AF65-F5344CB8AC3E}">
        <p14:creationId xmlns:p14="http://schemas.microsoft.com/office/powerpoint/2010/main" val="3903109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B5B17-F309-5C52-500E-709292FDC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4CBC01-56D4-CB3F-3879-34BDC16E5D47}"/>
              </a:ext>
            </a:extLst>
          </p:cNvPr>
          <p:cNvSpPr>
            <a:spLocks noGrp="1"/>
          </p:cNvSpPr>
          <p:nvPr>
            <p:ph type="title"/>
          </p:nvPr>
        </p:nvSpPr>
        <p:spPr/>
        <p:txBody>
          <a:bodyPr/>
          <a:lstStyle/>
          <a:p>
            <a:r>
              <a:rPr lang="en-US" dirty="0"/>
              <a:t>22.3 Graph Depth First Traversal</a:t>
            </a:r>
          </a:p>
        </p:txBody>
      </p:sp>
      <p:sp>
        <p:nvSpPr>
          <p:cNvPr id="3" name="Content Placeholder 2">
            <a:extLst>
              <a:ext uri="{FF2B5EF4-FFF2-40B4-BE49-F238E27FC236}">
                <a16:creationId xmlns:a16="http://schemas.microsoft.com/office/drawing/2014/main" id="{7AB1DA79-F3B1-D7C7-1006-AE1614600B48}"/>
              </a:ext>
            </a:extLst>
          </p:cNvPr>
          <p:cNvSpPr>
            <a:spLocks noGrp="1"/>
          </p:cNvSpPr>
          <p:nvPr>
            <p:ph idx="1"/>
          </p:nvPr>
        </p:nvSpPr>
        <p:spPr>
          <a:xfrm>
            <a:off x="838198" y="1825625"/>
            <a:ext cx="4850221" cy="4054179"/>
          </a:xfrm>
          <a:ln>
            <a:noFill/>
          </a:ln>
        </p:spPr>
        <p:txBody>
          <a:bodyPr>
            <a:normAutofit fontScale="92500" lnSpcReduction="20000"/>
          </a:bodyPr>
          <a:lstStyle/>
          <a:p>
            <a:r>
              <a:rPr lang="en-US" dirty="0"/>
              <a:t>Depth First Traversal Using Stack</a:t>
            </a:r>
          </a:p>
          <a:p>
            <a:endParaRPr lang="en-US" dirty="0"/>
          </a:p>
          <a:p>
            <a:endParaRPr lang="en-US" dirty="0"/>
          </a:p>
          <a:p>
            <a:endParaRPr lang="en-US" dirty="0"/>
          </a:p>
          <a:p>
            <a:endParaRPr lang="en-US" dirty="0"/>
          </a:p>
          <a:p>
            <a:endParaRPr lang="en-US" dirty="0"/>
          </a:p>
          <a:p>
            <a:endParaRPr lang="en-US" dirty="0"/>
          </a:p>
          <a:p>
            <a:r>
              <a:rPr lang="en-US" dirty="0"/>
              <a:t>Depth First Traversal can also use recursive approach</a:t>
            </a:r>
          </a:p>
        </p:txBody>
      </p:sp>
      <p:pic>
        <p:nvPicPr>
          <p:cNvPr id="4" name="Picture 3">
            <a:extLst>
              <a:ext uri="{FF2B5EF4-FFF2-40B4-BE49-F238E27FC236}">
                <a16:creationId xmlns:a16="http://schemas.microsoft.com/office/drawing/2014/main" id="{993F6C3C-1145-522B-74E0-5F5AFA59DD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Picture 6">
            <a:extLst>
              <a:ext uri="{FF2B5EF4-FFF2-40B4-BE49-F238E27FC236}">
                <a16:creationId xmlns:a16="http://schemas.microsoft.com/office/drawing/2014/main" id="{90EDE10B-9D24-A13A-2421-315084C84902}"/>
              </a:ext>
            </a:extLst>
          </p:cNvPr>
          <p:cNvPicPr>
            <a:picLocks noChangeAspect="1"/>
          </p:cNvPicPr>
          <p:nvPr/>
        </p:nvPicPr>
        <p:blipFill>
          <a:blip r:embed="rId3"/>
          <a:stretch>
            <a:fillRect/>
          </a:stretch>
        </p:blipFill>
        <p:spPr>
          <a:xfrm>
            <a:off x="1271297" y="2662304"/>
            <a:ext cx="4163006" cy="2048161"/>
          </a:xfrm>
          <a:prstGeom prst="rect">
            <a:avLst/>
          </a:prstGeom>
        </p:spPr>
      </p:pic>
      <p:sp>
        <p:nvSpPr>
          <p:cNvPr id="10" name="TextBox 9">
            <a:extLst>
              <a:ext uri="{FF2B5EF4-FFF2-40B4-BE49-F238E27FC236}">
                <a16:creationId xmlns:a16="http://schemas.microsoft.com/office/drawing/2014/main" id="{683A0B49-86B4-BD50-847D-FDF8B370A460}"/>
              </a:ext>
            </a:extLst>
          </p:cNvPr>
          <p:cNvSpPr txBox="1"/>
          <p:nvPr/>
        </p:nvSpPr>
        <p:spPr>
          <a:xfrm>
            <a:off x="5867402" y="2502263"/>
            <a:ext cx="5124951" cy="2554545"/>
          </a:xfrm>
          <a:prstGeom prst="rect">
            <a:avLst/>
          </a:prstGeom>
          <a:noFill/>
          <a:ln>
            <a:solidFill>
              <a:schemeClr val="accent1"/>
            </a:solidFill>
          </a:ln>
        </p:spPr>
        <p:txBody>
          <a:bodyPr wrap="square">
            <a:spAutoFit/>
          </a:bodyPr>
          <a:lstStyle/>
          <a:p>
            <a:r>
              <a:rPr lang="en-US" sz="1600" dirty="0"/>
              <a:t>depth-first search (DFS) on a graph G with V vertices and E edges, when G is represented using edge adjacency lists, the time complexity for DFS is O(V+E).</a:t>
            </a:r>
          </a:p>
          <a:p>
            <a:endParaRPr lang="en-US" sz="1600" dirty="0"/>
          </a:p>
          <a:p>
            <a:r>
              <a:rPr lang="en-US" sz="1600" dirty="0"/>
              <a:t>If a graph has a large number of edges, which occurs when most vertices have pairs of connected edges, then E ~= V × V and the time complexity becomes O(V^2).</a:t>
            </a:r>
          </a:p>
          <a:p>
            <a:endParaRPr lang="en-US" sz="1600" dirty="0"/>
          </a:p>
          <a:p>
            <a:r>
              <a:rPr lang="en-US" sz="1600" dirty="0"/>
              <a:t>When G is represented using an adjacency matrix, time complexity is O(V^2).</a:t>
            </a:r>
          </a:p>
        </p:txBody>
      </p:sp>
    </p:spTree>
    <p:extLst>
      <p:ext uri="{BB962C8B-B14F-4D97-AF65-F5344CB8AC3E}">
        <p14:creationId xmlns:p14="http://schemas.microsoft.com/office/powerpoint/2010/main" val="2136236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040E7-748F-CCB7-42E0-DFA9636BFF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6F3B8-CB21-32E6-973F-3AE90B0AAF46}"/>
              </a:ext>
            </a:extLst>
          </p:cNvPr>
          <p:cNvSpPr>
            <a:spLocks noGrp="1"/>
          </p:cNvSpPr>
          <p:nvPr>
            <p:ph type="title"/>
          </p:nvPr>
        </p:nvSpPr>
        <p:spPr/>
        <p:txBody>
          <a:bodyPr/>
          <a:lstStyle/>
          <a:p>
            <a:r>
              <a:rPr lang="en-US" dirty="0"/>
              <a:t>22.4 Graph Breadth First Traversal</a:t>
            </a:r>
          </a:p>
        </p:txBody>
      </p:sp>
      <p:sp>
        <p:nvSpPr>
          <p:cNvPr id="3" name="Content Placeholder 2">
            <a:extLst>
              <a:ext uri="{FF2B5EF4-FFF2-40B4-BE49-F238E27FC236}">
                <a16:creationId xmlns:a16="http://schemas.microsoft.com/office/drawing/2014/main" id="{021D6ED3-7C84-D716-F89D-3EF99BACAA6F}"/>
              </a:ext>
            </a:extLst>
          </p:cNvPr>
          <p:cNvSpPr>
            <a:spLocks noGrp="1"/>
          </p:cNvSpPr>
          <p:nvPr>
            <p:ph idx="1"/>
          </p:nvPr>
        </p:nvSpPr>
        <p:spPr>
          <a:xfrm>
            <a:off x="838198" y="1825626"/>
            <a:ext cx="5693231" cy="3615054"/>
          </a:xfrm>
          <a:ln>
            <a:noFill/>
          </a:ln>
        </p:spPr>
        <p:txBody>
          <a:bodyPr>
            <a:normAutofit lnSpcReduction="10000"/>
          </a:bodyPr>
          <a:lstStyle/>
          <a:p>
            <a:r>
              <a:rPr lang="en-US" dirty="0"/>
              <a:t>Definition of Breadth First Traversal</a:t>
            </a:r>
          </a:p>
          <a:p>
            <a:pPr lvl="1">
              <a:buFont typeface="Courier New" panose="02070309020205020404" pitchFamily="49" charset="0"/>
              <a:buChar char="o"/>
            </a:pPr>
            <a:r>
              <a:rPr lang="en-US" dirty="0"/>
              <a:t>begins at a vertex and visits all vertices that are one edge away from the source vertex before proceeding to vertices that are two edges away, and so on. </a:t>
            </a:r>
          </a:p>
          <a:p>
            <a:pPr lvl="1">
              <a:buFont typeface="Courier New" panose="02070309020205020404" pitchFamily="49" charset="0"/>
              <a:buChar char="o"/>
            </a:pPr>
            <a:r>
              <a:rPr lang="en-US" dirty="0"/>
              <a:t>each iteration focuses on visiting all unvisited vertices that are equidistant from the source vertex. </a:t>
            </a:r>
          </a:p>
        </p:txBody>
      </p:sp>
      <p:pic>
        <p:nvPicPr>
          <p:cNvPr id="4" name="Picture 3">
            <a:extLst>
              <a:ext uri="{FF2B5EF4-FFF2-40B4-BE49-F238E27FC236}">
                <a16:creationId xmlns:a16="http://schemas.microsoft.com/office/drawing/2014/main" id="{5C0408B4-3240-1EC3-3AD3-D1F5B1A6C4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6649CF01-F22E-A39C-4C27-639A71547062}"/>
              </a:ext>
            </a:extLst>
          </p:cNvPr>
          <p:cNvPicPr>
            <a:picLocks noChangeAspect="1"/>
          </p:cNvPicPr>
          <p:nvPr/>
        </p:nvPicPr>
        <p:blipFill>
          <a:blip r:embed="rId3"/>
          <a:stretch>
            <a:fillRect/>
          </a:stretch>
        </p:blipFill>
        <p:spPr>
          <a:xfrm>
            <a:off x="6675781" y="2191846"/>
            <a:ext cx="4494545" cy="2305123"/>
          </a:xfrm>
          <a:prstGeom prst="rect">
            <a:avLst/>
          </a:prstGeom>
        </p:spPr>
      </p:pic>
    </p:spTree>
    <p:extLst>
      <p:ext uri="{BB962C8B-B14F-4D97-AF65-F5344CB8AC3E}">
        <p14:creationId xmlns:p14="http://schemas.microsoft.com/office/powerpoint/2010/main" val="2156162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EA732-F3DB-7E0A-9B40-BD01E5CD4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815E6-37BC-94C6-56A7-A60CB02958BE}"/>
              </a:ext>
            </a:extLst>
          </p:cNvPr>
          <p:cNvSpPr>
            <a:spLocks noGrp="1"/>
          </p:cNvSpPr>
          <p:nvPr>
            <p:ph type="title"/>
          </p:nvPr>
        </p:nvSpPr>
        <p:spPr/>
        <p:txBody>
          <a:bodyPr/>
          <a:lstStyle/>
          <a:p>
            <a:r>
              <a:rPr lang="en-US" dirty="0"/>
              <a:t>22.4 Graph Breadth First Traversal</a:t>
            </a:r>
          </a:p>
        </p:txBody>
      </p:sp>
      <p:sp>
        <p:nvSpPr>
          <p:cNvPr id="3" name="Content Placeholder 2">
            <a:extLst>
              <a:ext uri="{FF2B5EF4-FFF2-40B4-BE49-F238E27FC236}">
                <a16:creationId xmlns:a16="http://schemas.microsoft.com/office/drawing/2014/main" id="{C0FBEF60-13B1-9088-7394-BB4BA19BB8C8}"/>
              </a:ext>
            </a:extLst>
          </p:cNvPr>
          <p:cNvSpPr>
            <a:spLocks noGrp="1"/>
          </p:cNvSpPr>
          <p:nvPr>
            <p:ph idx="1"/>
          </p:nvPr>
        </p:nvSpPr>
        <p:spPr>
          <a:xfrm>
            <a:off x="838198" y="1825626"/>
            <a:ext cx="5693231" cy="3615054"/>
          </a:xfrm>
          <a:ln>
            <a:noFill/>
          </a:ln>
        </p:spPr>
        <p:txBody>
          <a:bodyPr>
            <a:normAutofit/>
          </a:bodyPr>
          <a:lstStyle/>
          <a:p>
            <a:r>
              <a:rPr lang="en-US" dirty="0"/>
              <a:t>Breadth First Traversal Using Queue</a:t>
            </a:r>
          </a:p>
        </p:txBody>
      </p:sp>
      <p:pic>
        <p:nvPicPr>
          <p:cNvPr id="4" name="Picture 3">
            <a:extLst>
              <a:ext uri="{FF2B5EF4-FFF2-40B4-BE49-F238E27FC236}">
                <a16:creationId xmlns:a16="http://schemas.microsoft.com/office/drawing/2014/main" id="{1B4BB3F0-433C-6780-C6AB-3ABB0D01D0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Picture 6">
            <a:extLst>
              <a:ext uri="{FF2B5EF4-FFF2-40B4-BE49-F238E27FC236}">
                <a16:creationId xmlns:a16="http://schemas.microsoft.com/office/drawing/2014/main" id="{79AD91A3-2417-8FEE-EC78-A51E610E0A68}"/>
              </a:ext>
            </a:extLst>
          </p:cNvPr>
          <p:cNvPicPr>
            <a:picLocks noChangeAspect="1"/>
          </p:cNvPicPr>
          <p:nvPr/>
        </p:nvPicPr>
        <p:blipFill>
          <a:blip r:embed="rId3"/>
          <a:stretch>
            <a:fillRect/>
          </a:stretch>
        </p:blipFill>
        <p:spPr>
          <a:xfrm>
            <a:off x="1407737" y="2961840"/>
            <a:ext cx="4315427" cy="1905266"/>
          </a:xfrm>
          <a:prstGeom prst="rect">
            <a:avLst/>
          </a:prstGeom>
        </p:spPr>
      </p:pic>
      <p:pic>
        <p:nvPicPr>
          <p:cNvPr id="10" name="Picture 9">
            <a:extLst>
              <a:ext uri="{FF2B5EF4-FFF2-40B4-BE49-F238E27FC236}">
                <a16:creationId xmlns:a16="http://schemas.microsoft.com/office/drawing/2014/main" id="{6352E4B4-C60E-DF5B-13C5-BF1092A8272F}"/>
              </a:ext>
            </a:extLst>
          </p:cNvPr>
          <p:cNvPicPr>
            <a:picLocks noChangeAspect="1"/>
          </p:cNvPicPr>
          <p:nvPr/>
        </p:nvPicPr>
        <p:blipFill>
          <a:blip r:embed="rId4"/>
          <a:stretch>
            <a:fillRect/>
          </a:stretch>
        </p:blipFill>
        <p:spPr>
          <a:xfrm>
            <a:off x="6292703" y="2961840"/>
            <a:ext cx="4258269" cy="2048161"/>
          </a:xfrm>
          <a:prstGeom prst="rect">
            <a:avLst/>
          </a:prstGeom>
        </p:spPr>
      </p:pic>
    </p:spTree>
    <p:extLst>
      <p:ext uri="{BB962C8B-B14F-4D97-AF65-F5344CB8AC3E}">
        <p14:creationId xmlns:p14="http://schemas.microsoft.com/office/powerpoint/2010/main" val="3403726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64D7B-9267-6FD6-1110-D1CEEE975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E9285-164B-2C26-ED2B-AF4E77393CA5}"/>
              </a:ext>
            </a:extLst>
          </p:cNvPr>
          <p:cNvSpPr>
            <a:spLocks noGrp="1"/>
          </p:cNvSpPr>
          <p:nvPr>
            <p:ph type="title"/>
          </p:nvPr>
        </p:nvSpPr>
        <p:spPr/>
        <p:txBody>
          <a:bodyPr/>
          <a:lstStyle/>
          <a:p>
            <a:r>
              <a:rPr lang="en-US" dirty="0"/>
              <a:t>22.4 Graph Breadth First Traversal</a:t>
            </a:r>
          </a:p>
        </p:txBody>
      </p:sp>
      <p:sp>
        <p:nvSpPr>
          <p:cNvPr id="3" name="Content Placeholder 2">
            <a:extLst>
              <a:ext uri="{FF2B5EF4-FFF2-40B4-BE49-F238E27FC236}">
                <a16:creationId xmlns:a16="http://schemas.microsoft.com/office/drawing/2014/main" id="{6DE01313-2B17-04DC-794E-08B630A169B4}"/>
              </a:ext>
            </a:extLst>
          </p:cNvPr>
          <p:cNvSpPr>
            <a:spLocks noGrp="1"/>
          </p:cNvSpPr>
          <p:nvPr>
            <p:ph idx="1"/>
          </p:nvPr>
        </p:nvSpPr>
        <p:spPr>
          <a:xfrm>
            <a:off x="838198" y="1825626"/>
            <a:ext cx="5693231" cy="3615054"/>
          </a:xfrm>
          <a:ln>
            <a:noFill/>
          </a:ln>
        </p:spPr>
        <p:txBody>
          <a:bodyPr>
            <a:normAutofit/>
          </a:bodyPr>
          <a:lstStyle/>
          <a:p>
            <a:r>
              <a:rPr lang="en-US" dirty="0"/>
              <a:t>Breadth First Traversal Using Queue</a:t>
            </a:r>
          </a:p>
        </p:txBody>
      </p:sp>
      <p:pic>
        <p:nvPicPr>
          <p:cNvPr id="4" name="Picture 3">
            <a:extLst>
              <a:ext uri="{FF2B5EF4-FFF2-40B4-BE49-F238E27FC236}">
                <a16:creationId xmlns:a16="http://schemas.microsoft.com/office/drawing/2014/main" id="{90AD1694-81AB-525E-B566-A3F6157443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B0B02B68-ABC9-DCBA-BF4A-7C2583FAA7CE}"/>
              </a:ext>
            </a:extLst>
          </p:cNvPr>
          <p:cNvPicPr>
            <a:picLocks noChangeAspect="1"/>
          </p:cNvPicPr>
          <p:nvPr/>
        </p:nvPicPr>
        <p:blipFill>
          <a:blip r:embed="rId3"/>
          <a:stretch>
            <a:fillRect/>
          </a:stretch>
        </p:blipFill>
        <p:spPr>
          <a:xfrm>
            <a:off x="1204704" y="2964449"/>
            <a:ext cx="4572638" cy="2162477"/>
          </a:xfrm>
          <a:prstGeom prst="rect">
            <a:avLst/>
          </a:prstGeom>
        </p:spPr>
      </p:pic>
      <p:pic>
        <p:nvPicPr>
          <p:cNvPr id="9" name="Picture 8">
            <a:extLst>
              <a:ext uri="{FF2B5EF4-FFF2-40B4-BE49-F238E27FC236}">
                <a16:creationId xmlns:a16="http://schemas.microsoft.com/office/drawing/2014/main" id="{383C10C2-A053-4E9D-EAAC-42D39D3B5B03}"/>
              </a:ext>
            </a:extLst>
          </p:cNvPr>
          <p:cNvPicPr>
            <a:picLocks noChangeAspect="1"/>
          </p:cNvPicPr>
          <p:nvPr/>
        </p:nvPicPr>
        <p:blipFill>
          <a:blip r:embed="rId4"/>
          <a:stretch>
            <a:fillRect/>
          </a:stretch>
        </p:blipFill>
        <p:spPr>
          <a:xfrm>
            <a:off x="6096000" y="3083527"/>
            <a:ext cx="4305901" cy="1924319"/>
          </a:xfrm>
          <a:prstGeom prst="rect">
            <a:avLst/>
          </a:prstGeom>
        </p:spPr>
      </p:pic>
    </p:spTree>
    <p:extLst>
      <p:ext uri="{BB962C8B-B14F-4D97-AF65-F5344CB8AC3E}">
        <p14:creationId xmlns:p14="http://schemas.microsoft.com/office/powerpoint/2010/main" val="677113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315F1-8493-B618-990C-A1160576B7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EE040-07AB-3682-BB90-113AA83C0C69}"/>
              </a:ext>
            </a:extLst>
          </p:cNvPr>
          <p:cNvSpPr>
            <a:spLocks noGrp="1"/>
          </p:cNvSpPr>
          <p:nvPr>
            <p:ph type="title"/>
          </p:nvPr>
        </p:nvSpPr>
        <p:spPr/>
        <p:txBody>
          <a:bodyPr/>
          <a:lstStyle/>
          <a:p>
            <a:r>
              <a:rPr lang="en-US" dirty="0"/>
              <a:t>22.4 Graph Breadth First Traversal</a:t>
            </a:r>
          </a:p>
        </p:txBody>
      </p:sp>
      <p:sp>
        <p:nvSpPr>
          <p:cNvPr id="3" name="Content Placeholder 2">
            <a:extLst>
              <a:ext uri="{FF2B5EF4-FFF2-40B4-BE49-F238E27FC236}">
                <a16:creationId xmlns:a16="http://schemas.microsoft.com/office/drawing/2014/main" id="{F06A6A53-047D-0831-10A5-9DF0536F5194}"/>
              </a:ext>
            </a:extLst>
          </p:cNvPr>
          <p:cNvSpPr>
            <a:spLocks noGrp="1"/>
          </p:cNvSpPr>
          <p:nvPr>
            <p:ph idx="1"/>
          </p:nvPr>
        </p:nvSpPr>
        <p:spPr>
          <a:xfrm>
            <a:off x="838198" y="1825626"/>
            <a:ext cx="5693231" cy="3615054"/>
          </a:xfrm>
          <a:ln>
            <a:noFill/>
          </a:ln>
        </p:spPr>
        <p:txBody>
          <a:bodyPr>
            <a:normAutofit/>
          </a:bodyPr>
          <a:lstStyle/>
          <a:p>
            <a:r>
              <a:rPr lang="en-US" dirty="0"/>
              <a:t>Breadth First Traversal Using Queue</a:t>
            </a:r>
          </a:p>
        </p:txBody>
      </p:sp>
      <p:pic>
        <p:nvPicPr>
          <p:cNvPr id="4" name="Picture 3">
            <a:extLst>
              <a:ext uri="{FF2B5EF4-FFF2-40B4-BE49-F238E27FC236}">
                <a16:creationId xmlns:a16="http://schemas.microsoft.com/office/drawing/2014/main" id="{7CE8D4F4-AB2D-BA8A-5AE6-A8037F66E3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Picture 6">
            <a:extLst>
              <a:ext uri="{FF2B5EF4-FFF2-40B4-BE49-F238E27FC236}">
                <a16:creationId xmlns:a16="http://schemas.microsoft.com/office/drawing/2014/main" id="{41C7C08B-AF38-DA53-6908-DA9798D92DF2}"/>
              </a:ext>
            </a:extLst>
          </p:cNvPr>
          <p:cNvPicPr>
            <a:picLocks noChangeAspect="1"/>
          </p:cNvPicPr>
          <p:nvPr/>
        </p:nvPicPr>
        <p:blipFill>
          <a:blip r:embed="rId3"/>
          <a:stretch>
            <a:fillRect/>
          </a:stretch>
        </p:blipFill>
        <p:spPr>
          <a:xfrm>
            <a:off x="1098626" y="2859285"/>
            <a:ext cx="4210638" cy="2000529"/>
          </a:xfrm>
          <a:prstGeom prst="rect">
            <a:avLst/>
          </a:prstGeom>
        </p:spPr>
      </p:pic>
      <p:pic>
        <p:nvPicPr>
          <p:cNvPr id="10" name="Picture 9">
            <a:extLst>
              <a:ext uri="{FF2B5EF4-FFF2-40B4-BE49-F238E27FC236}">
                <a16:creationId xmlns:a16="http://schemas.microsoft.com/office/drawing/2014/main" id="{2028727F-D98A-F487-AB0B-9B7ABF0C9FC2}"/>
              </a:ext>
            </a:extLst>
          </p:cNvPr>
          <p:cNvPicPr>
            <a:picLocks noChangeAspect="1"/>
          </p:cNvPicPr>
          <p:nvPr/>
        </p:nvPicPr>
        <p:blipFill>
          <a:blip r:embed="rId4"/>
          <a:stretch>
            <a:fillRect/>
          </a:stretch>
        </p:blipFill>
        <p:spPr>
          <a:xfrm>
            <a:off x="5965448" y="2859285"/>
            <a:ext cx="4344006" cy="2086266"/>
          </a:xfrm>
          <a:prstGeom prst="rect">
            <a:avLst/>
          </a:prstGeom>
        </p:spPr>
      </p:pic>
    </p:spTree>
    <p:extLst>
      <p:ext uri="{BB962C8B-B14F-4D97-AF65-F5344CB8AC3E}">
        <p14:creationId xmlns:p14="http://schemas.microsoft.com/office/powerpoint/2010/main" val="22315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54C05-341C-1160-7AD1-B4BF292E8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D5D7E-24EF-9F2D-88C0-9A4FFDCE0634}"/>
              </a:ext>
            </a:extLst>
          </p:cNvPr>
          <p:cNvSpPr>
            <a:spLocks noGrp="1"/>
          </p:cNvSpPr>
          <p:nvPr>
            <p:ph type="title"/>
          </p:nvPr>
        </p:nvSpPr>
        <p:spPr/>
        <p:txBody>
          <a:bodyPr/>
          <a:lstStyle/>
          <a:p>
            <a:r>
              <a:rPr lang="en-US" dirty="0"/>
              <a:t>22.4 Graph Breadth First Traversal</a:t>
            </a:r>
          </a:p>
        </p:txBody>
      </p:sp>
      <p:pic>
        <p:nvPicPr>
          <p:cNvPr id="4" name="Picture 3">
            <a:extLst>
              <a:ext uri="{FF2B5EF4-FFF2-40B4-BE49-F238E27FC236}">
                <a16:creationId xmlns:a16="http://schemas.microsoft.com/office/drawing/2014/main" id="{38497678-F908-4341-724C-53B7FE8F71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10" name="TextBox 9">
            <a:extLst>
              <a:ext uri="{FF2B5EF4-FFF2-40B4-BE49-F238E27FC236}">
                <a16:creationId xmlns:a16="http://schemas.microsoft.com/office/drawing/2014/main" id="{0B84FC14-B997-4DFA-0F8D-D91625517D82}"/>
              </a:ext>
            </a:extLst>
          </p:cNvPr>
          <p:cNvSpPr txBox="1"/>
          <p:nvPr/>
        </p:nvSpPr>
        <p:spPr>
          <a:xfrm>
            <a:off x="1061485" y="1890116"/>
            <a:ext cx="9241464" cy="2800767"/>
          </a:xfrm>
          <a:prstGeom prst="rect">
            <a:avLst/>
          </a:prstGeom>
          <a:noFill/>
          <a:ln>
            <a:solidFill>
              <a:schemeClr val="accent1"/>
            </a:solidFill>
          </a:ln>
        </p:spPr>
        <p:txBody>
          <a:bodyPr wrap="square">
            <a:spAutoFit/>
          </a:bodyPr>
          <a:lstStyle/>
          <a:p>
            <a:r>
              <a:rPr lang="en-US" dirty="0"/>
              <a:t>Breadth-first search on a graph G with V vertices and E edges, when G is represented using edge adjacency lists, the time complexity for breadth-first search is O(V + E). </a:t>
            </a:r>
          </a:p>
          <a:p>
            <a:endParaRPr lang="en-US" dirty="0"/>
          </a:p>
          <a:p>
            <a:r>
              <a:rPr lang="en-US" dirty="0"/>
              <a:t>If a graph has a large number of edges, which occurs when there exist multiple edges between a pair of vertices for most vertices, then E ~= V × V, and the time complexity is O(V^2). </a:t>
            </a:r>
          </a:p>
          <a:p>
            <a:endParaRPr lang="en-US" dirty="0"/>
          </a:p>
          <a:p>
            <a:r>
              <a:rPr lang="en-US" dirty="0"/>
              <a:t>When G is represented using an adjacency matrix, the time complexity is O(V^2).</a:t>
            </a:r>
          </a:p>
          <a:p>
            <a:endParaRPr lang="en-US" sz="1600" dirty="0"/>
          </a:p>
          <a:p>
            <a:endParaRPr lang="en-US" sz="1600" dirty="0"/>
          </a:p>
        </p:txBody>
      </p:sp>
    </p:spTree>
    <p:extLst>
      <p:ext uri="{BB962C8B-B14F-4D97-AF65-F5344CB8AC3E}">
        <p14:creationId xmlns:p14="http://schemas.microsoft.com/office/powerpoint/2010/main" val="193972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FC191F-D105-8A4A-578D-5B3F197F35A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A6B14A-92E1-15D5-0859-4CF0D14C7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DC526B-38F2-0A10-9DE0-F5C4856C400F}"/>
              </a:ext>
            </a:extLst>
          </p:cNvPr>
          <p:cNvSpPr>
            <a:spLocks noGrp="1"/>
          </p:cNvSpPr>
          <p:nvPr>
            <p:ph type="ctrTitle"/>
          </p:nvPr>
        </p:nvSpPr>
        <p:spPr>
          <a:xfrm>
            <a:off x="804672" y="5116529"/>
            <a:ext cx="10592174" cy="1000655"/>
          </a:xfrm>
        </p:spPr>
        <p:txBody>
          <a:bodyPr anchor="t">
            <a:normAutofit fontScale="90000"/>
          </a:bodyPr>
          <a:lstStyle/>
          <a:p>
            <a:pPr algn="l"/>
            <a:r>
              <a:rPr lang="en-US" sz="3100" dirty="0">
                <a:solidFill>
                  <a:schemeClr val="tx2"/>
                </a:solidFill>
              </a:rPr>
              <a:t>https://he.kendallhunt.com/product/java-oop-and-data-structures-introduction-secure-coding</a:t>
            </a:r>
            <a:br>
              <a:rPr lang="en-US" sz="1600" dirty="0">
                <a:solidFill>
                  <a:schemeClr val="tx2"/>
                </a:solidFill>
              </a:rPr>
            </a:br>
            <a:br>
              <a:rPr lang="en-US" sz="1600" dirty="0">
                <a:solidFill>
                  <a:schemeClr val="tx2"/>
                </a:solidFill>
              </a:rPr>
            </a:br>
            <a:endParaRPr lang="en-US" sz="1600" dirty="0">
              <a:solidFill>
                <a:schemeClr val="tx2"/>
              </a:solidFill>
            </a:endParaRPr>
          </a:p>
        </p:txBody>
      </p:sp>
      <p:pic>
        <p:nvPicPr>
          <p:cNvPr id="5" name="Picture 4">
            <a:extLst>
              <a:ext uri="{FF2B5EF4-FFF2-40B4-BE49-F238E27FC236}">
                <a16:creationId xmlns:a16="http://schemas.microsoft.com/office/drawing/2014/main" id="{6CE13444-0372-8378-2CD4-5DA819DC30D2}"/>
              </a:ext>
            </a:extLst>
          </p:cNvPr>
          <p:cNvPicPr>
            <a:picLocks noChangeAspect="1"/>
          </p:cNvPicPr>
          <p:nvPr/>
        </p:nvPicPr>
        <p:blipFill>
          <a:blip r:embed="rId2">
            <a:extLst>
              <a:ext uri="{28A0092B-C50C-407E-A947-70E740481C1C}">
                <a14:useLocalDpi xmlns:a14="http://schemas.microsoft.com/office/drawing/2010/main" val="0"/>
              </a:ext>
            </a:extLst>
          </a:blip>
          <a:srcRect t="5468" b="5468"/>
          <a:stretch/>
        </p:blipFill>
        <p:spPr>
          <a:xfrm>
            <a:off x="-1" y="10"/>
            <a:ext cx="12192001" cy="4201449"/>
          </a:xfrm>
          <a:prstGeom prst="rect">
            <a:avLst/>
          </a:prstGeom>
        </p:spPr>
      </p:pic>
      <p:grpSp>
        <p:nvGrpSpPr>
          <p:cNvPr id="35" name="Group 34">
            <a:extLst>
              <a:ext uri="{FF2B5EF4-FFF2-40B4-BE49-F238E27FC236}">
                <a16:creationId xmlns:a16="http://schemas.microsoft.com/office/drawing/2014/main" id="{5715C489-B5E2-5428-43B1-349FE95747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97059834-0800-EFC9-8D5D-F7CA9BF31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AB83BF-2BE4-4621-3FBA-37CD860D2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A2168C-5D43-2BCD-63EF-A324DC2C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4B878EF-70FC-3351-24CA-EAB8E5C82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13052117-AA4F-821C-428C-6BA9B0EB9AA1}"/>
              </a:ext>
            </a:extLst>
          </p:cNvPr>
          <p:cNvSpPr>
            <a:spLocks noGrp="1"/>
          </p:cNvSpPr>
          <p:nvPr>
            <p:ph type="subTitle" idx="1"/>
          </p:nvPr>
        </p:nvSpPr>
        <p:spPr>
          <a:xfrm>
            <a:off x="804672" y="4580785"/>
            <a:ext cx="9416898" cy="484374"/>
          </a:xfrm>
        </p:spPr>
        <p:txBody>
          <a:bodyPr anchor="b">
            <a:normAutofit/>
          </a:bodyPr>
          <a:lstStyle/>
          <a:p>
            <a:pPr algn="l"/>
            <a:r>
              <a:rPr lang="en-US" sz="2000" dirty="0">
                <a:solidFill>
                  <a:schemeClr val="tx2"/>
                </a:solidFill>
              </a:rPr>
              <a:t>Chapter 22 Graph</a:t>
            </a:r>
          </a:p>
        </p:txBody>
      </p:sp>
    </p:spTree>
    <p:extLst>
      <p:ext uri="{BB962C8B-B14F-4D97-AF65-F5344CB8AC3E}">
        <p14:creationId xmlns:p14="http://schemas.microsoft.com/office/powerpoint/2010/main" val="15895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46238-33EA-D29C-6057-8F056638C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81B199-6D0F-F57A-3B08-F1507EF42682}"/>
              </a:ext>
            </a:extLst>
          </p:cNvPr>
          <p:cNvSpPr>
            <a:spLocks noGrp="1"/>
          </p:cNvSpPr>
          <p:nvPr>
            <p:ph type="title"/>
          </p:nvPr>
        </p:nvSpPr>
        <p:spPr/>
        <p:txBody>
          <a:bodyPr/>
          <a:lstStyle/>
          <a:p>
            <a:r>
              <a:rPr lang="en-US" dirty="0"/>
              <a:t>22.4 Graph Breadth First Traversal</a:t>
            </a:r>
          </a:p>
        </p:txBody>
      </p:sp>
      <p:sp>
        <p:nvSpPr>
          <p:cNvPr id="3" name="Content Placeholder 2">
            <a:extLst>
              <a:ext uri="{FF2B5EF4-FFF2-40B4-BE49-F238E27FC236}">
                <a16:creationId xmlns:a16="http://schemas.microsoft.com/office/drawing/2014/main" id="{A7FAC38C-7FB8-47AE-594C-FD7A7920AD3E}"/>
              </a:ext>
            </a:extLst>
          </p:cNvPr>
          <p:cNvSpPr>
            <a:spLocks noGrp="1"/>
          </p:cNvSpPr>
          <p:nvPr>
            <p:ph idx="1"/>
          </p:nvPr>
        </p:nvSpPr>
        <p:spPr>
          <a:xfrm>
            <a:off x="838198" y="1825626"/>
            <a:ext cx="10515600" cy="4032914"/>
          </a:xfrm>
          <a:ln>
            <a:noFill/>
          </a:ln>
        </p:spPr>
        <p:txBody>
          <a:bodyPr>
            <a:normAutofit/>
          </a:bodyPr>
          <a:lstStyle/>
          <a:p>
            <a:r>
              <a:rPr lang="en-US" dirty="0"/>
              <a:t>Depth First Search vs Breadth First Traversal </a:t>
            </a:r>
          </a:p>
          <a:p>
            <a:pPr lvl="1">
              <a:buFont typeface="Courier New" panose="02070309020205020404" pitchFamily="49" charset="0"/>
              <a:buChar char="o"/>
            </a:pPr>
            <a:r>
              <a:rPr lang="en-US" dirty="0"/>
              <a:t>BFS can be used to find the shortest path between two vertices in a graph if the weights of the edges are the same, while DFS may not guarantee finding the shortest path.</a:t>
            </a:r>
          </a:p>
          <a:p>
            <a:pPr lvl="1">
              <a:buFont typeface="Courier New" panose="02070309020205020404" pitchFamily="49" charset="0"/>
              <a:buChar char="o"/>
            </a:pPr>
            <a:r>
              <a:rPr lang="en-US" dirty="0"/>
              <a:t>When considering the distance between a searched vertex and a source vertex, if the searched vertex is not farther away, BFS is preferable. If the searched vertex is farther, DFS is preferable. However, if the searching distance is too deep, it is best to restrict the depth for DFS.</a:t>
            </a:r>
          </a:p>
          <a:p>
            <a:pPr lvl="1">
              <a:buFont typeface="Courier New" panose="02070309020205020404" pitchFamily="49" charset="0"/>
              <a:buChar char="o"/>
            </a:pPr>
            <a:r>
              <a:rPr lang="en-US" dirty="0"/>
              <a:t>In cases where the branching factor of vertices is very large, BFS may become undesirable since it may run out of memory to store all vertices to be explored </a:t>
            </a:r>
            <a:r>
              <a:rPr lang="en-US"/>
              <a:t>next.</a:t>
            </a:r>
            <a:endParaRPr lang="en-US" dirty="0"/>
          </a:p>
        </p:txBody>
      </p:sp>
      <p:pic>
        <p:nvPicPr>
          <p:cNvPr id="4" name="Picture 3">
            <a:extLst>
              <a:ext uri="{FF2B5EF4-FFF2-40B4-BE49-F238E27FC236}">
                <a16:creationId xmlns:a16="http://schemas.microsoft.com/office/drawing/2014/main" id="{8C989D0C-6E43-9A71-93E0-D650A52240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817131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ED6BF-7D00-8DC3-37FD-87E25E004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0FBA0-3FA2-86B0-ACD1-815FF856D8A4}"/>
              </a:ext>
            </a:extLst>
          </p:cNvPr>
          <p:cNvSpPr>
            <a:spLocks noGrp="1"/>
          </p:cNvSpPr>
          <p:nvPr>
            <p:ph type="title"/>
          </p:nvPr>
        </p:nvSpPr>
        <p:spPr/>
        <p:txBody>
          <a:bodyPr/>
          <a:lstStyle/>
          <a:p>
            <a:r>
              <a:rPr lang="en-US" dirty="0"/>
              <a:t>22.5 Undirected Graph ADT Representation</a:t>
            </a:r>
          </a:p>
        </p:txBody>
      </p:sp>
      <p:sp>
        <p:nvSpPr>
          <p:cNvPr id="3" name="Content Placeholder 2">
            <a:extLst>
              <a:ext uri="{FF2B5EF4-FFF2-40B4-BE49-F238E27FC236}">
                <a16:creationId xmlns:a16="http://schemas.microsoft.com/office/drawing/2014/main" id="{2BED950F-6CA6-6AF5-4676-8D2A61EB5CC3}"/>
              </a:ext>
            </a:extLst>
          </p:cNvPr>
          <p:cNvSpPr>
            <a:spLocks noGrp="1"/>
          </p:cNvSpPr>
          <p:nvPr>
            <p:ph idx="1"/>
          </p:nvPr>
        </p:nvSpPr>
        <p:spPr>
          <a:xfrm>
            <a:off x="838198" y="1825626"/>
            <a:ext cx="10515599" cy="4052660"/>
          </a:xfrm>
          <a:ln>
            <a:noFill/>
          </a:ln>
        </p:spPr>
        <p:txBody>
          <a:bodyPr>
            <a:normAutofit/>
          </a:bodyPr>
          <a:lstStyle/>
          <a:p>
            <a:pPr marL="0" marR="0">
              <a:buNone/>
            </a:pPr>
            <a:r>
              <a:rPr lang="en-US" sz="2800" dirty="0">
                <a:effectLst/>
                <a:latin typeface="Times New Roman" panose="02020603050405020304" pitchFamily="18" charset="0"/>
                <a:ea typeface="DengXian" panose="02010600030101010101" pitchFamily="2" charset="-122"/>
              </a:rPr>
              <a:t>For an undirected graph, a vertex adjacency list can be used to track relationships between vertices instead of an edge adjacency list.  </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Vertices:	Vertex adjacency lists</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A:		B -&gt; D</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B:		A -&gt; C -&gt; D</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C:		B -&gt; E -&gt; F</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D:		B -&gt; C -&gt; E</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E:		C -&gt; D -&gt; F</a:t>
            </a:r>
          </a:p>
          <a:p>
            <a:pPr marL="0" marR="0">
              <a:buNone/>
            </a:pPr>
            <a:r>
              <a:rPr lang="en-US" sz="1800" dirty="0">
                <a:effectLst/>
                <a:latin typeface="Consolas" panose="020B0609020204030204" pitchFamily="49" charset="0"/>
                <a:ea typeface="DengXian" panose="02010600030101010101" pitchFamily="2" charset="-122"/>
                <a:cs typeface="Times New Roman" panose="02020603050405020304" pitchFamily="18" charset="0"/>
              </a:rPr>
              <a:t>F:         	C -&gt; E</a:t>
            </a:r>
          </a:p>
          <a:p>
            <a:endParaRPr lang="en-US" dirty="0"/>
          </a:p>
        </p:txBody>
      </p:sp>
      <p:pic>
        <p:nvPicPr>
          <p:cNvPr id="4" name="Picture 3">
            <a:extLst>
              <a:ext uri="{FF2B5EF4-FFF2-40B4-BE49-F238E27FC236}">
                <a16:creationId xmlns:a16="http://schemas.microsoft.com/office/drawing/2014/main" id="{36E21FC9-B2C5-C752-B15B-DFFA22BE07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5" name="Picture 4">
            <a:extLst>
              <a:ext uri="{FF2B5EF4-FFF2-40B4-BE49-F238E27FC236}">
                <a16:creationId xmlns:a16="http://schemas.microsoft.com/office/drawing/2014/main" id="{BF725D1A-B3D0-3C48-18F8-6C980AF147F8}"/>
              </a:ext>
            </a:extLst>
          </p:cNvPr>
          <p:cNvPicPr>
            <a:picLocks noChangeAspect="1"/>
          </p:cNvPicPr>
          <p:nvPr/>
        </p:nvPicPr>
        <p:blipFill>
          <a:blip r:embed="rId3"/>
          <a:stretch>
            <a:fillRect/>
          </a:stretch>
        </p:blipFill>
        <p:spPr>
          <a:xfrm>
            <a:off x="6521929" y="2853613"/>
            <a:ext cx="3812918" cy="2413596"/>
          </a:xfrm>
          <a:prstGeom prst="rect">
            <a:avLst/>
          </a:prstGeom>
        </p:spPr>
      </p:pic>
    </p:spTree>
    <p:extLst>
      <p:ext uri="{BB962C8B-B14F-4D97-AF65-F5344CB8AC3E}">
        <p14:creationId xmlns:p14="http://schemas.microsoft.com/office/powerpoint/2010/main" val="258080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B30D8-B84D-D263-AE3F-F1335F2807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78764-22C6-83CC-3C30-22693AD69BAA}"/>
              </a:ext>
            </a:extLst>
          </p:cNvPr>
          <p:cNvSpPr>
            <a:spLocks noGrp="1"/>
          </p:cNvSpPr>
          <p:nvPr>
            <p:ph type="title"/>
          </p:nvPr>
        </p:nvSpPr>
        <p:spPr/>
        <p:txBody>
          <a:bodyPr/>
          <a:lstStyle/>
          <a:p>
            <a:r>
              <a:rPr lang="en-US" dirty="0"/>
              <a:t>22.5 Undirected Graph ADT Representation</a:t>
            </a:r>
          </a:p>
        </p:txBody>
      </p:sp>
      <p:pic>
        <p:nvPicPr>
          <p:cNvPr id="7" name="Content Placeholder 6">
            <a:extLst>
              <a:ext uri="{FF2B5EF4-FFF2-40B4-BE49-F238E27FC236}">
                <a16:creationId xmlns:a16="http://schemas.microsoft.com/office/drawing/2014/main" id="{ECD23FB0-F69C-F6AA-9992-284BCBAE9B9F}"/>
              </a:ext>
            </a:extLst>
          </p:cNvPr>
          <p:cNvPicPr>
            <a:picLocks noGrp="1" noChangeAspect="1"/>
          </p:cNvPicPr>
          <p:nvPr>
            <p:ph idx="1"/>
          </p:nvPr>
        </p:nvPicPr>
        <p:blipFill>
          <a:blip r:embed="rId2"/>
          <a:stretch>
            <a:fillRect/>
          </a:stretch>
        </p:blipFill>
        <p:spPr>
          <a:xfrm>
            <a:off x="3476259" y="1837250"/>
            <a:ext cx="5239481" cy="4029637"/>
          </a:xfrm>
          <a:prstGeom prst="rect">
            <a:avLst/>
          </a:prstGeom>
          <a:ln>
            <a:noFill/>
          </a:ln>
        </p:spPr>
      </p:pic>
      <p:pic>
        <p:nvPicPr>
          <p:cNvPr id="4" name="Picture 3">
            <a:extLst>
              <a:ext uri="{FF2B5EF4-FFF2-40B4-BE49-F238E27FC236}">
                <a16:creationId xmlns:a16="http://schemas.microsoft.com/office/drawing/2014/main" id="{D62B0507-7C29-28D3-0552-59BCAA2EB9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215308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7A0C1-96CB-9685-FFAC-A1E6408F9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BA8034-70B2-F94D-6449-D514E123E11F}"/>
              </a:ext>
            </a:extLst>
          </p:cNvPr>
          <p:cNvSpPr>
            <a:spLocks noGrp="1"/>
          </p:cNvSpPr>
          <p:nvPr>
            <p:ph type="title"/>
          </p:nvPr>
        </p:nvSpPr>
        <p:spPr/>
        <p:txBody>
          <a:bodyPr/>
          <a:lstStyle/>
          <a:p>
            <a:r>
              <a:rPr lang="en-US" dirty="0"/>
              <a:t>Which National Park is it?</a:t>
            </a:r>
          </a:p>
        </p:txBody>
      </p:sp>
      <p:pic>
        <p:nvPicPr>
          <p:cNvPr id="4" name="Picture 3">
            <a:extLst>
              <a:ext uri="{FF2B5EF4-FFF2-40B4-BE49-F238E27FC236}">
                <a16:creationId xmlns:a16="http://schemas.microsoft.com/office/drawing/2014/main" id="{1AC348B7-E159-19EC-3385-C122B8DE62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
        <p:nvSpPr>
          <p:cNvPr id="7" name="Content Placeholder 6">
            <a:extLst>
              <a:ext uri="{FF2B5EF4-FFF2-40B4-BE49-F238E27FC236}">
                <a16:creationId xmlns:a16="http://schemas.microsoft.com/office/drawing/2014/main" id="{E4735773-D704-E7DC-EA8D-977BD5E9293B}"/>
              </a:ext>
            </a:extLst>
          </p:cNvPr>
          <p:cNvSpPr>
            <a:spLocks noGrp="1"/>
          </p:cNvSpPr>
          <p:nvPr>
            <p:ph idx="1"/>
          </p:nvPr>
        </p:nvSpPr>
        <p:spPr>
          <a:xfrm>
            <a:off x="871927" y="1599565"/>
            <a:ext cx="10515600" cy="4351338"/>
          </a:xfrm>
        </p:spPr>
        <p:txBody>
          <a:bodyPr/>
          <a:lstStyle/>
          <a:p>
            <a:r>
              <a:rPr lang="en-US" dirty="0"/>
              <a:t>Answer: Yosemite National Park</a:t>
            </a:r>
          </a:p>
        </p:txBody>
      </p:sp>
    </p:spTree>
    <p:extLst>
      <p:ext uri="{BB962C8B-B14F-4D97-AF65-F5344CB8AC3E}">
        <p14:creationId xmlns:p14="http://schemas.microsoft.com/office/powerpoint/2010/main" val="365454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BF0A-0571-3AE4-329B-7FDD247C4A47}"/>
              </a:ext>
            </a:extLst>
          </p:cNvPr>
          <p:cNvSpPr>
            <a:spLocks noGrp="1"/>
          </p:cNvSpPr>
          <p:nvPr>
            <p:ph type="title"/>
          </p:nvPr>
        </p:nvSpPr>
        <p:spPr/>
        <p:txBody>
          <a:bodyPr/>
          <a:lstStyle/>
          <a:p>
            <a:r>
              <a:rPr lang="en-US" dirty="0"/>
              <a:t>Chapter Outlines</a:t>
            </a:r>
          </a:p>
        </p:txBody>
      </p:sp>
      <p:pic>
        <p:nvPicPr>
          <p:cNvPr id="5" name="Picture 4">
            <a:extLst>
              <a:ext uri="{FF2B5EF4-FFF2-40B4-BE49-F238E27FC236}">
                <a16:creationId xmlns:a16="http://schemas.microsoft.com/office/drawing/2014/main" id="{F6984F35-20A0-78B6-C0D7-3446E8B5E5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357" y="5891173"/>
            <a:ext cx="10579443" cy="571580"/>
          </a:xfrm>
          <a:prstGeom prst="rect">
            <a:avLst/>
          </a:prstGeom>
        </p:spPr>
      </p:pic>
      <p:graphicFrame>
        <p:nvGraphicFramePr>
          <p:cNvPr id="9" name="Content Placeholder 8">
            <a:extLst>
              <a:ext uri="{FF2B5EF4-FFF2-40B4-BE49-F238E27FC236}">
                <a16:creationId xmlns:a16="http://schemas.microsoft.com/office/drawing/2014/main" id="{CA9A291D-AFBA-B921-9197-A2EF55DD2996}"/>
              </a:ext>
            </a:extLst>
          </p:cNvPr>
          <p:cNvGraphicFramePr>
            <a:graphicFrameLocks noGrp="1"/>
          </p:cNvGraphicFramePr>
          <p:nvPr>
            <p:ph idx="1"/>
            <p:extLst>
              <p:ext uri="{D42A27DB-BD31-4B8C-83A1-F6EECF244321}">
                <p14:modId xmlns:p14="http://schemas.microsoft.com/office/powerpoint/2010/main" val="1195454027"/>
              </p:ext>
            </p:extLst>
          </p:nvPr>
        </p:nvGraphicFramePr>
        <p:xfrm>
          <a:off x="838200" y="1825625"/>
          <a:ext cx="10515600" cy="3609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8558A932-A150-AAEB-AF28-D9156CC23D7C}"/>
              </a:ext>
            </a:extLst>
          </p:cNvPr>
          <p:cNvSpPr txBox="1"/>
          <p:nvPr/>
        </p:nvSpPr>
        <p:spPr>
          <a:xfrm>
            <a:off x="838200" y="1622855"/>
            <a:ext cx="10426908" cy="3539430"/>
          </a:xfrm>
          <a:prstGeom prst="rect">
            <a:avLst/>
          </a:prstGeom>
          <a:noFill/>
        </p:spPr>
        <p:txBody>
          <a:bodyPr wrap="square" rtlCol="0">
            <a:spAutoFit/>
          </a:bodyPr>
          <a:lstStyle/>
          <a:p>
            <a:pPr marL="285750" lvl="0" indent="-285750">
              <a:buFont typeface="Aptos" panose="020B0004020202020204" pitchFamily="34" charset="0"/>
              <a:buChar char="–"/>
            </a:pPr>
            <a:r>
              <a:rPr lang="en-US" sz="2000" dirty="0"/>
              <a:t>What is graph</a:t>
            </a:r>
          </a:p>
          <a:p>
            <a:pPr marL="285750" lvl="0" indent="-285750">
              <a:buFont typeface="Aptos" panose="020B0004020202020204" pitchFamily="34" charset="0"/>
              <a:buChar char="–"/>
            </a:pPr>
            <a:r>
              <a:rPr lang="en-US" sz="2000" dirty="0"/>
              <a:t>Directed Graph ADT Representation </a:t>
            </a:r>
          </a:p>
          <a:p>
            <a:pPr marL="285750" lvl="0" indent="-285750">
              <a:buFont typeface="Aptos" panose="020B0004020202020204" pitchFamily="34" charset="0"/>
              <a:buChar char="–"/>
            </a:pPr>
            <a:r>
              <a:rPr lang="en-US" sz="2000" dirty="0"/>
              <a:t>Graph Depth First Traversal</a:t>
            </a:r>
          </a:p>
          <a:p>
            <a:pPr marL="285750" lvl="0" indent="-285750">
              <a:buFont typeface="Aptos" panose="020B0004020202020204" pitchFamily="34" charset="0"/>
              <a:buChar char="–"/>
            </a:pPr>
            <a:r>
              <a:rPr lang="en-US" sz="2000" dirty="0"/>
              <a:t>Graph Breadth First Traversal</a:t>
            </a:r>
          </a:p>
          <a:p>
            <a:pPr marL="285750" lvl="0" indent="-285750">
              <a:buFont typeface="Aptos" panose="020B0004020202020204" pitchFamily="34" charset="0"/>
              <a:buChar char="–"/>
            </a:pPr>
            <a:r>
              <a:rPr lang="en-US" sz="2000" dirty="0"/>
              <a:t>Finding connected components and bipartite graph (available on the supplemental website)</a:t>
            </a:r>
          </a:p>
          <a:p>
            <a:pPr marL="285750" lvl="0" indent="-285750">
              <a:buFont typeface="Aptos" panose="020B0004020202020204" pitchFamily="34" charset="0"/>
              <a:buChar char="–"/>
            </a:pPr>
            <a:r>
              <a:rPr lang="en-US" sz="2000" dirty="0"/>
              <a:t>Finding bridges and articulation points (available on the supplemental website)</a:t>
            </a:r>
          </a:p>
          <a:p>
            <a:pPr marL="285750" lvl="0" indent="-285750">
              <a:buFont typeface="Aptos" panose="020B0004020202020204" pitchFamily="34" charset="0"/>
              <a:buChar char="–"/>
            </a:pPr>
            <a:r>
              <a:rPr lang="en-US" sz="2000" dirty="0"/>
              <a:t>Find cycle and topological numbering (available on the supplemental website)</a:t>
            </a:r>
          </a:p>
          <a:p>
            <a:pPr marL="285750" lvl="0" indent="-285750">
              <a:buFont typeface="Aptos" panose="020B0004020202020204" pitchFamily="34" charset="0"/>
              <a:buChar char="–"/>
            </a:pPr>
            <a:r>
              <a:rPr lang="en-US" sz="2000" dirty="0"/>
              <a:t>Prim’s algorithm (available on the supplemental website)</a:t>
            </a:r>
          </a:p>
          <a:p>
            <a:pPr marL="285750" lvl="0" indent="-285750">
              <a:buFont typeface="Aptos" panose="020B0004020202020204" pitchFamily="34" charset="0"/>
              <a:buChar char="–"/>
            </a:pPr>
            <a:r>
              <a:rPr lang="en-US" sz="2000" dirty="0"/>
              <a:t>Dijkstra’s algorithm (available on the supplemental website)</a:t>
            </a:r>
          </a:p>
          <a:p>
            <a:pPr marL="800100" lvl="1" indent="-342900">
              <a:buFont typeface="Courier New" panose="02070309020205020404" pitchFamily="49" charset="0"/>
              <a:buChar char="o"/>
            </a:pPr>
            <a:endParaRPr lang="en-US" sz="2400" dirty="0"/>
          </a:p>
        </p:txBody>
      </p:sp>
    </p:spTree>
    <p:extLst>
      <p:ext uri="{BB962C8B-B14F-4D97-AF65-F5344CB8AC3E}">
        <p14:creationId xmlns:p14="http://schemas.microsoft.com/office/powerpoint/2010/main" val="271731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F1F3-FBC1-EA99-D072-BAE6AC086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E67AC-E16E-B398-6F3D-E57A5E1790E2}"/>
              </a:ext>
            </a:extLst>
          </p:cNvPr>
          <p:cNvSpPr>
            <a:spLocks noGrp="1"/>
          </p:cNvSpPr>
          <p:nvPr>
            <p:ph type="title"/>
          </p:nvPr>
        </p:nvSpPr>
        <p:spPr/>
        <p:txBody>
          <a:bodyPr/>
          <a:lstStyle/>
          <a:p>
            <a:r>
              <a:rPr lang="en-US" dirty="0"/>
              <a:t>22.1 What Is Graph?</a:t>
            </a:r>
          </a:p>
        </p:txBody>
      </p:sp>
      <p:sp>
        <p:nvSpPr>
          <p:cNvPr id="3" name="Content Placeholder 2">
            <a:extLst>
              <a:ext uri="{FF2B5EF4-FFF2-40B4-BE49-F238E27FC236}">
                <a16:creationId xmlns:a16="http://schemas.microsoft.com/office/drawing/2014/main" id="{6A4503D6-0F71-131F-8148-FFF9AC7A070D}"/>
              </a:ext>
            </a:extLst>
          </p:cNvPr>
          <p:cNvSpPr>
            <a:spLocks noGrp="1"/>
          </p:cNvSpPr>
          <p:nvPr>
            <p:ph idx="1"/>
          </p:nvPr>
        </p:nvSpPr>
        <p:spPr>
          <a:xfrm>
            <a:off x="838198" y="1825626"/>
            <a:ext cx="10515599" cy="4052660"/>
          </a:xfrm>
          <a:ln>
            <a:noFill/>
          </a:ln>
        </p:spPr>
        <p:txBody>
          <a:bodyPr>
            <a:normAutofit/>
          </a:bodyPr>
          <a:lstStyle/>
          <a:p>
            <a:r>
              <a:rPr lang="en-US" dirty="0"/>
              <a:t>Concept of Graph</a:t>
            </a:r>
          </a:p>
          <a:p>
            <a:pPr lvl="1">
              <a:buFont typeface="Courier New" panose="02070309020205020404" pitchFamily="49" charset="0"/>
              <a:buChar char="o"/>
            </a:pPr>
            <a:r>
              <a:rPr lang="en-US" dirty="0"/>
              <a:t>A graph G consists of a set of vertices (also called nodes) V and a collection of edges (also called links) E, where each edge connects two vertices. </a:t>
            </a:r>
          </a:p>
          <a:p>
            <a:pPr lvl="1">
              <a:buFont typeface="Courier New" panose="02070309020205020404" pitchFamily="49" charset="0"/>
              <a:buChar char="o"/>
            </a:pPr>
            <a:r>
              <a:rPr lang="en-US" dirty="0"/>
              <a:t>A vertex represents a node in the graph, and an edge represents a link between two vertices. </a:t>
            </a:r>
          </a:p>
          <a:p>
            <a:pPr lvl="1">
              <a:buFont typeface="Courier New" panose="02070309020205020404" pitchFamily="49" charset="0"/>
              <a:buChar char="o"/>
            </a:pPr>
            <a:r>
              <a:rPr lang="en-US" dirty="0"/>
              <a:t>A tree is a special type of graph that is acyclic and connected, meaning it allows exactly one path between any two nodes. </a:t>
            </a:r>
          </a:p>
          <a:p>
            <a:pPr lvl="1">
              <a:buFont typeface="Courier New" panose="02070309020205020404" pitchFamily="49" charset="0"/>
              <a:buChar char="o"/>
            </a:pPr>
            <a:r>
              <a:rPr lang="en-US" dirty="0"/>
              <a:t>A general graph can have multiple paths between nodes and may also contain cycles, where a path starts and ends at the same vertex.</a:t>
            </a:r>
          </a:p>
        </p:txBody>
      </p:sp>
      <p:pic>
        <p:nvPicPr>
          <p:cNvPr id="4" name="Picture 3">
            <a:extLst>
              <a:ext uri="{FF2B5EF4-FFF2-40B4-BE49-F238E27FC236}">
                <a16:creationId xmlns:a16="http://schemas.microsoft.com/office/drawing/2014/main" id="{895C033C-58CF-4D11-E9CE-11BA26E73A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101297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C2E4-BA7C-E5E8-4AA7-E0FFCA84C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F4B23-AEEF-179A-3CD7-AFDD2ECEAA82}"/>
              </a:ext>
            </a:extLst>
          </p:cNvPr>
          <p:cNvSpPr>
            <a:spLocks noGrp="1"/>
          </p:cNvSpPr>
          <p:nvPr>
            <p:ph type="title"/>
          </p:nvPr>
        </p:nvSpPr>
        <p:spPr/>
        <p:txBody>
          <a:bodyPr/>
          <a:lstStyle/>
          <a:p>
            <a:r>
              <a:rPr lang="en-US" dirty="0"/>
              <a:t>22.1 What Is Graph?</a:t>
            </a:r>
          </a:p>
        </p:txBody>
      </p:sp>
      <p:sp>
        <p:nvSpPr>
          <p:cNvPr id="3" name="Content Placeholder 2">
            <a:extLst>
              <a:ext uri="{FF2B5EF4-FFF2-40B4-BE49-F238E27FC236}">
                <a16:creationId xmlns:a16="http://schemas.microsoft.com/office/drawing/2014/main" id="{469C047A-4E5F-0CD9-7B29-53D44298E0E4}"/>
              </a:ext>
            </a:extLst>
          </p:cNvPr>
          <p:cNvSpPr>
            <a:spLocks noGrp="1"/>
          </p:cNvSpPr>
          <p:nvPr>
            <p:ph idx="1"/>
          </p:nvPr>
        </p:nvSpPr>
        <p:spPr>
          <a:xfrm>
            <a:off x="838199" y="1825626"/>
            <a:ext cx="6013270" cy="3993877"/>
          </a:xfrm>
          <a:ln>
            <a:solidFill>
              <a:schemeClr val="accent1"/>
            </a:solidFill>
          </a:ln>
        </p:spPr>
        <p:txBody>
          <a:bodyPr>
            <a:normAutofit fontScale="92500"/>
          </a:bodyPr>
          <a:lstStyle/>
          <a:p>
            <a:r>
              <a:rPr lang="en-US" dirty="0"/>
              <a:t>An undirected and unweighted graph</a:t>
            </a:r>
          </a:p>
          <a:p>
            <a:pPr lvl="1">
              <a:buFont typeface="Courier New" panose="02070309020205020404" pitchFamily="49" charset="0"/>
              <a:buChar char="o"/>
            </a:pPr>
            <a:r>
              <a:rPr lang="en-US" dirty="0"/>
              <a:t>In Figure 22.1, a graph G = {V, E}, which represents a computer network topology where each vertex corresponds to a router, and each edge represents a communication link between two routers</a:t>
            </a:r>
          </a:p>
          <a:p>
            <a:pPr lvl="1">
              <a:buFont typeface="Courier New" panose="02070309020205020404" pitchFamily="49" charset="0"/>
              <a:buChar char="o"/>
            </a:pPr>
            <a:r>
              <a:rPr lang="en-US" dirty="0"/>
              <a:t>the vertex set V = {A, B, C, D, E, F} represents the routers, and the edge set E = {{A, B}, {A, D}, {B, D}, {B, C}, {D, C}, {D, E}, {C, E}, {C, F}, {E, F}} represents the communication links between them.</a:t>
            </a:r>
          </a:p>
          <a:p>
            <a:endParaRPr lang="en-US" dirty="0"/>
          </a:p>
        </p:txBody>
      </p:sp>
      <p:pic>
        <p:nvPicPr>
          <p:cNvPr id="4" name="Picture 3">
            <a:extLst>
              <a:ext uri="{FF2B5EF4-FFF2-40B4-BE49-F238E27FC236}">
                <a16:creationId xmlns:a16="http://schemas.microsoft.com/office/drawing/2014/main" id="{4D88081C-B95D-EB5E-2754-40760F872F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6" name="Picture 5">
            <a:extLst>
              <a:ext uri="{FF2B5EF4-FFF2-40B4-BE49-F238E27FC236}">
                <a16:creationId xmlns:a16="http://schemas.microsoft.com/office/drawing/2014/main" id="{586FA297-4C9D-3DC0-2DDE-65B1191FB8DB}"/>
              </a:ext>
            </a:extLst>
          </p:cNvPr>
          <p:cNvPicPr>
            <a:picLocks noChangeAspect="1"/>
          </p:cNvPicPr>
          <p:nvPr/>
        </p:nvPicPr>
        <p:blipFill>
          <a:blip r:embed="rId3"/>
          <a:stretch>
            <a:fillRect/>
          </a:stretch>
        </p:blipFill>
        <p:spPr>
          <a:xfrm>
            <a:off x="6957863" y="2205028"/>
            <a:ext cx="4286124" cy="2713138"/>
          </a:xfrm>
          <a:prstGeom prst="rect">
            <a:avLst/>
          </a:prstGeom>
        </p:spPr>
      </p:pic>
    </p:spTree>
    <p:extLst>
      <p:ext uri="{BB962C8B-B14F-4D97-AF65-F5344CB8AC3E}">
        <p14:creationId xmlns:p14="http://schemas.microsoft.com/office/powerpoint/2010/main" val="3189704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074AD-B5AE-210C-00DA-C6C9C6F2D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07182-DB30-C7A0-6C74-95BDF36B0BC9}"/>
              </a:ext>
            </a:extLst>
          </p:cNvPr>
          <p:cNvSpPr>
            <a:spLocks noGrp="1"/>
          </p:cNvSpPr>
          <p:nvPr>
            <p:ph type="title"/>
          </p:nvPr>
        </p:nvSpPr>
        <p:spPr/>
        <p:txBody>
          <a:bodyPr/>
          <a:lstStyle/>
          <a:p>
            <a:r>
              <a:rPr lang="en-US" dirty="0"/>
              <a:t>22.1 What Is Graph?</a:t>
            </a:r>
          </a:p>
        </p:txBody>
      </p:sp>
      <p:sp>
        <p:nvSpPr>
          <p:cNvPr id="3" name="Content Placeholder 2">
            <a:extLst>
              <a:ext uri="{FF2B5EF4-FFF2-40B4-BE49-F238E27FC236}">
                <a16:creationId xmlns:a16="http://schemas.microsoft.com/office/drawing/2014/main" id="{2CAE98E4-F4FA-6621-302A-1DD97452FFD5}"/>
              </a:ext>
            </a:extLst>
          </p:cNvPr>
          <p:cNvSpPr>
            <a:spLocks noGrp="1"/>
          </p:cNvSpPr>
          <p:nvPr>
            <p:ph idx="1"/>
          </p:nvPr>
        </p:nvSpPr>
        <p:spPr>
          <a:xfrm>
            <a:off x="838199" y="1825627"/>
            <a:ext cx="5257801" cy="3590436"/>
          </a:xfrm>
          <a:ln>
            <a:solidFill>
              <a:schemeClr val="accent1"/>
            </a:solidFill>
          </a:ln>
        </p:spPr>
        <p:txBody>
          <a:bodyPr>
            <a:normAutofit/>
          </a:bodyPr>
          <a:lstStyle/>
          <a:p>
            <a:r>
              <a:rPr lang="en-US" dirty="0"/>
              <a:t>A directed and unweighted graph</a:t>
            </a:r>
          </a:p>
          <a:p>
            <a:endParaRPr lang="en-US" dirty="0"/>
          </a:p>
        </p:txBody>
      </p:sp>
      <p:pic>
        <p:nvPicPr>
          <p:cNvPr id="4" name="Picture 3">
            <a:extLst>
              <a:ext uri="{FF2B5EF4-FFF2-40B4-BE49-F238E27FC236}">
                <a16:creationId xmlns:a16="http://schemas.microsoft.com/office/drawing/2014/main" id="{A898E63E-0734-36E5-54C3-33C78A6CD9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pic>
        <p:nvPicPr>
          <p:cNvPr id="7" name="Picture 6">
            <a:extLst>
              <a:ext uri="{FF2B5EF4-FFF2-40B4-BE49-F238E27FC236}">
                <a16:creationId xmlns:a16="http://schemas.microsoft.com/office/drawing/2014/main" id="{F618FA8D-C7CC-1C38-6B8F-E0F4AC0EBF3A}"/>
              </a:ext>
            </a:extLst>
          </p:cNvPr>
          <p:cNvPicPr>
            <a:picLocks noChangeAspect="1"/>
          </p:cNvPicPr>
          <p:nvPr/>
        </p:nvPicPr>
        <p:blipFill>
          <a:blip r:embed="rId3"/>
          <a:stretch>
            <a:fillRect/>
          </a:stretch>
        </p:blipFill>
        <p:spPr>
          <a:xfrm>
            <a:off x="1112213" y="2293441"/>
            <a:ext cx="4546125" cy="2994088"/>
          </a:xfrm>
          <a:prstGeom prst="rect">
            <a:avLst/>
          </a:prstGeom>
        </p:spPr>
      </p:pic>
      <p:sp>
        <p:nvSpPr>
          <p:cNvPr id="9" name="Content Placeholder 2">
            <a:extLst>
              <a:ext uri="{FF2B5EF4-FFF2-40B4-BE49-F238E27FC236}">
                <a16:creationId xmlns:a16="http://schemas.microsoft.com/office/drawing/2014/main" id="{4EC2B6F3-159A-3403-3A7D-2B5ED2CE63FB}"/>
              </a:ext>
            </a:extLst>
          </p:cNvPr>
          <p:cNvSpPr txBox="1">
            <a:spLocks/>
          </p:cNvSpPr>
          <p:nvPr/>
        </p:nvSpPr>
        <p:spPr>
          <a:xfrm>
            <a:off x="6095999" y="1825627"/>
            <a:ext cx="5257801" cy="3590436"/>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weighted graph</a:t>
            </a:r>
          </a:p>
          <a:p>
            <a:endParaRPr lang="en-US" dirty="0"/>
          </a:p>
        </p:txBody>
      </p:sp>
      <p:pic>
        <p:nvPicPr>
          <p:cNvPr id="11" name="Picture 10">
            <a:extLst>
              <a:ext uri="{FF2B5EF4-FFF2-40B4-BE49-F238E27FC236}">
                <a16:creationId xmlns:a16="http://schemas.microsoft.com/office/drawing/2014/main" id="{A0C23CF0-1071-4178-95EE-E6DCC2F1D5BE}"/>
              </a:ext>
            </a:extLst>
          </p:cNvPr>
          <p:cNvPicPr>
            <a:picLocks noChangeAspect="1"/>
          </p:cNvPicPr>
          <p:nvPr/>
        </p:nvPicPr>
        <p:blipFill>
          <a:blip r:embed="rId4"/>
          <a:stretch>
            <a:fillRect/>
          </a:stretch>
        </p:blipFill>
        <p:spPr>
          <a:xfrm>
            <a:off x="6608506" y="2364202"/>
            <a:ext cx="3965710" cy="3020459"/>
          </a:xfrm>
          <a:prstGeom prst="rect">
            <a:avLst/>
          </a:prstGeom>
        </p:spPr>
      </p:pic>
    </p:spTree>
    <p:extLst>
      <p:ext uri="{BB962C8B-B14F-4D97-AF65-F5344CB8AC3E}">
        <p14:creationId xmlns:p14="http://schemas.microsoft.com/office/powerpoint/2010/main" val="2844365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C3562-85A4-C8C1-3893-E9DFBAC6D0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55DA66-B242-68A5-5EED-01EDFF23A43D}"/>
              </a:ext>
            </a:extLst>
          </p:cNvPr>
          <p:cNvSpPr>
            <a:spLocks noGrp="1"/>
          </p:cNvSpPr>
          <p:nvPr>
            <p:ph type="title"/>
          </p:nvPr>
        </p:nvSpPr>
        <p:spPr/>
        <p:txBody>
          <a:bodyPr/>
          <a:lstStyle/>
          <a:p>
            <a:r>
              <a:rPr lang="en-US" dirty="0"/>
              <a:t>22.1 What Is Graph?</a:t>
            </a:r>
          </a:p>
        </p:txBody>
      </p:sp>
      <p:sp>
        <p:nvSpPr>
          <p:cNvPr id="3" name="Content Placeholder 2">
            <a:extLst>
              <a:ext uri="{FF2B5EF4-FFF2-40B4-BE49-F238E27FC236}">
                <a16:creationId xmlns:a16="http://schemas.microsoft.com/office/drawing/2014/main" id="{2EDC599F-96CA-8594-37E8-BF400A107227}"/>
              </a:ext>
            </a:extLst>
          </p:cNvPr>
          <p:cNvSpPr>
            <a:spLocks noGrp="1"/>
          </p:cNvSpPr>
          <p:nvPr>
            <p:ph idx="1"/>
          </p:nvPr>
        </p:nvSpPr>
        <p:spPr>
          <a:xfrm>
            <a:off x="838198" y="1825626"/>
            <a:ext cx="10515599" cy="4052660"/>
          </a:xfrm>
          <a:ln>
            <a:noFill/>
          </a:ln>
        </p:spPr>
        <p:txBody>
          <a:bodyPr>
            <a:normAutofit/>
          </a:bodyPr>
          <a:lstStyle/>
          <a:p>
            <a:r>
              <a:rPr lang="en-US" dirty="0"/>
              <a:t>Terminology</a:t>
            </a:r>
          </a:p>
          <a:p>
            <a:r>
              <a:rPr lang="en-US" b="1" dirty="0"/>
              <a:t>Relationship between two vertices</a:t>
            </a:r>
            <a:r>
              <a:rPr lang="en-US" dirty="0"/>
              <a:t>:</a:t>
            </a:r>
          </a:p>
          <a:p>
            <a:pPr lvl="1">
              <a:buFont typeface="Courier New" panose="02070309020205020404" pitchFamily="49" charset="0"/>
              <a:buChar char="o"/>
            </a:pPr>
            <a:r>
              <a:rPr lang="en-US" b="1" dirty="0"/>
              <a:t>Adjacent</a:t>
            </a:r>
            <a:r>
              <a:rPr lang="en-US" dirty="0"/>
              <a:t>: Two vertices are adjacent if there is an edge connecting them. For example, vertices </a:t>
            </a:r>
            <a:r>
              <a:rPr lang="en-US" i="1" dirty="0"/>
              <a:t>A</a:t>
            </a:r>
            <a:r>
              <a:rPr lang="en-US" dirty="0"/>
              <a:t> and </a:t>
            </a:r>
            <a:r>
              <a:rPr lang="en-US" i="1" dirty="0"/>
              <a:t>B</a:t>
            </a:r>
            <a:r>
              <a:rPr lang="en-US" dirty="0"/>
              <a:t> are adjacent if there is an edge </a:t>
            </a:r>
            <a:r>
              <a:rPr lang="en-US" i="1" dirty="0"/>
              <a:t>AB</a:t>
            </a:r>
            <a:r>
              <a:rPr lang="en-US" dirty="0"/>
              <a:t>.</a:t>
            </a:r>
          </a:p>
          <a:p>
            <a:pPr lvl="1">
              <a:buFont typeface="Courier New" panose="02070309020205020404" pitchFamily="49" charset="0"/>
              <a:buChar char="o"/>
            </a:pPr>
            <a:r>
              <a:rPr lang="en-US" b="1" dirty="0"/>
              <a:t>Predecessor</a:t>
            </a:r>
            <a:r>
              <a:rPr lang="en-US" dirty="0"/>
              <a:t>: In a directed graph, the starting vertex of a directed edge is called the </a:t>
            </a:r>
            <a:r>
              <a:rPr lang="en-US" b="1" dirty="0"/>
              <a:t>predecessor</a:t>
            </a:r>
            <a:r>
              <a:rPr lang="en-US" dirty="0"/>
              <a:t> of the ending vertex. For instance, </a:t>
            </a:r>
            <a:r>
              <a:rPr lang="en-US" i="1" dirty="0"/>
              <a:t>A</a:t>
            </a:r>
            <a:r>
              <a:rPr lang="en-US" dirty="0"/>
              <a:t> is the predecessor of </a:t>
            </a:r>
            <a:r>
              <a:rPr lang="en-US" i="1" dirty="0"/>
              <a:t>B </a:t>
            </a:r>
            <a:r>
              <a:rPr lang="en-US" dirty="0"/>
              <a:t>in the edge </a:t>
            </a:r>
            <a:r>
              <a:rPr lang="en-US" i="1" dirty="0"/>
              <a:t>AB</a:t>
            </a:r>
            <a:r>
              <a:rPr lang="en-US" dirty="0"/>
              <a:t>.</a:t>
            </a:r>
          </a:p>
          <a:p>
            <a:pPr lvl="1">
              <a:buFont typeface="Courier New" panose="02070309020205020404" pitchFamily="49" charset="0"/>
              <a:buChar char="o"/>
            </a:pPr>
            <a:r>
              <a:rPr lang="en-US" b="1" dirty="0"/>
              <a:t>Successor</a:t>
            </a:r>
            <a:r>
              <a:rPr lang="en-US" dirty="0"/>
              <a:t>: In a directed graph, the ending vertex of a directed edge is called the </a:t>
            </a:r>
            <a:r>
              <a:rPr lang="en-US" b="1" dirty="0"/>
              <a:t>successor</a:t>
            </a:r>
            <a:r>
              <a:rPr lang="en-US" dirty="0"/>
              <a:t> of the starting vertex. For instance, </a:t>
            </a:r>
            <a:r>
              <a:rPr lang="en-US" i="1" dirty="0"/>
              <a:t>B</a:t>
            </a:r>
            <a:r>
              <a:rPr lang="en-US" dirty="0"/>
              <a:t> is the successor of </a:t>
            </a:r>
            <a:r>
              <a:rPr lang="en-US" i="1" dirty="0"/>
              <a:t>A</a:t>
            </a:r>
            <a:r>
              <a:rPr lang="en-US" dirty="0"/>
              <a:t> in the edge </a:t>
            </a:r>
            <a:r>
              <a:rPr lang="en-US" i="1" dirty="0"/>
              <a:t>AB</a:t>
            </a:r>
            <a:r>
              <a:rPr lang="en-US" dirty="0"/>
              <a:t>.</a:t>
            </a:r>
          </a:p>
        </p:txBody>
      </p:sp>
      <p:pic>
        <p:nvPicPr>
          <p:cNvPr id="4" name="Picture 3">
            <a:extLst>
              <a:ext uri="{FF2B5EF4-FFF2-40B4-BE49-F238E27FC236}">
                <a16:creationId xmlns:a16="http://schemas.microsoft.com/office/drawing/2014/main" id="{200AE03F-C627-E748-D3C6-45EC92444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3177112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B1FC9-C942-FBDB-E03D-AA3C1B86B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3AA6A-58B7-7F7A-8519-1CAEDB1622C6}"/>
              </a:ext>
            </a:extLst>
          </p:cNvPr>
          <p:cNvSpPr>
            <a:spLocks noGrp="1"/>
          </p:cNvSpPr>
          <p:nvPr>
            <p:ph type="title"/>
          </p:nvPr>
        </p:nvSpPr>
        <p:spPr/>
        <p:txBody>
          <a:bodyPr/>
          <a:lstStyle/>
          <a:p>
            <a:r>
              <a:rPr lang="en-US" dirty="0"/>
              <a:t>22.1 What Is Graph?</a:t>
            </a:r>
          </a:p>
        </p:txBody>
      </p:sp>
      <p:sp>
        <p:nvSpPr>
          <p:cNvPr id="3" name="Content Placeholder 2">
            <a:extLst>
              <a:ext uri="{FF2B5EF4-FFF2-40B4-BE49-F238E27FC236}">
                <a16:creationId xmlns:a16="http://schemas.microsoft.com/office/drawing/2014/main" id="{F3451B62-833F-4126-77EB-C19BA07702B5}"/>
              </a:ext>
            </a:extLst>
          </p:cNvPr>
          <p:cNvSpPr>
            <a:spLocks noGrp="1"/>
          </p:cNvSpPr>
          <p:nvPr>
            <p:ph idx="1"/>
          </p:nvPr>
        </p:nvSpPr>
        <p:spPr>
          <a:xfrm>
            <a:off x="838198" y="1825626"/>
            <a:ext cx="10515599" cy="4052660"/>
          </a:xfrm>
          <a:ln>
            <a:noFill/>
          </a:ln>
        </p:spPr>
        <p:txBody>
          <a:bodyPr>
            <a:normAutofit lnSpcReduction="10000"/>
          </a:bodyPr>
          <a:lstStyle/>
          <a:p>
            <a:r>
              <a:rPr lang="en-US" dirty="0"/>
              <a:t>Terminology</a:t>
            </a:r>
          </a:p>
          <a:p>
            <a:r>
              <a:rPr lang="en-US" b="1" dirty="0"/>
              <a:t>Visiting vertices</a:t>
            </a:r>
            <a:r>
              <a:rPr lang="en-US" dirty="0"/>
              <a:t>:</a:t>
            </a:r>
          </a:p>
          <a:p>
            <a:pPr lvl="1">
              <a:buFont typeface="Courier New" panose="02070309020205020404" pitchFamily="49" charset="0"/>
              <a:buChar char="o"/>
            </a:pPr>
            <a:r>
              <a:rPr lang="en-US" b="1" dirty="0"/>
              <a:t>Path</a:t>
            </a:r>
            <a:r>
              <a:rPr lang="en-US" dirty="0"/>
              <a:t>: A sequence of edges that connects a series of vertices, where no edge is repeated. For example, the path </a:t>
            </a:r>
            <a:r>
              <a:rPr lang="en-US" i="1" dirty="0"/>
              <a:t>A-&gt;F</a:t>
            </a:r>
            <a:r>
              <a:rPr lang="en-US" dirty="0"/>
              <a:t> consists of edges </a:t>
            </a:r>
            <a:r>
              <a:rPr lang="en-US" i="1" dirty="0"/>
              <a:t>AB</a:t>
            </a:r>
            <a:r>
              <a:rPr lang="en-US" dirty="0"/>
              <a:t>, </a:t>
            </a:r>
            <a:r>
              <a:rPr lang="en-US" i="1" dirty="0"/>
              <a:t>BD</a:t>
            </a:r>
            <a:r>
              <a:rPr lang="en-US" dirty="0"/>
              <a:t>, </a:t>
            </a:r>
            <a:r>
              <a:rPr lang="en-US" i="1" dirty="0"/>
              <a:t>DE</a:t>
            </a:r>
            <a:r>
              <a:rPr lang="en-US" dirty="0"/>
              <a:t> and </a:t>
            </a:r>
            <a:r>
              <a:rPr lang="en-US" i="1" dirty="0"/>
              <a:t>EF</a:t>
            </a:r>
            <a:r>
              <a:rPr lang="en-US" dirty="0"/>
              <a:t>.</a:t>
            </a:r>
          </a:p>
          <a:p>
            <a:pPr lvl="1">
              <a:buFont typeface="Courier New" panose="02070309020205020404" pitchFamily="49" charset="0"/>
              <a:buChar char="o"/>
            </a:pPr>
            <a:r>
              <a:rPr lang="en-US" b="1" dirty="0"/>
              <a:t>Acyclic path</a:t>
            </a:r>
            <a:r>
              <a:rPr lang="en-US" dirty="0"/>
              <a:t>: A path in which no vertex is visited more than once and no edge is repeated. For instance, the path </a:t>
            </a:r>
            <a:r>
              <a:rPr lang="en-US" i="1" dirty="0"/>
              <a:t>A-&gt;F</a:t>
            </a:r>
            <a:r>
              <a:rPr lang="en-US" dirty="0"/>
              <a:t> consists of edges </a:t>
            </a:r>
            <a:r>
              <a:rPr lang="en-US" i="1" dirty="0"/>
              <a:t>AB</a:t>
            </a:r>
            <a:r>
              <a:rPr lang="en-US" dirty="0"/>
              <a:t>, </a:t>
            </a:r>
            <a:r>
              <a:rPr lang="en-US" i="1" dirty="0"/>
              <a:t>BD</a:t>
            </a:r>
            <a:r>
              <a:rPr lang="en-US" dirty="0"/>
              <a:t>, </a:t>
            </a:r>
            <a:r>
              <a:rPr lang="en-US" i="1" dirty="0"/>
              <a:t>DE</a:t>
            </a:r>
            <a:r>
              <a:rPr lang="en-US" dirty="0"/>
              <a:t> and </a:t>
            </a:r>
            <a:r>
              <a:rPr lang="en-US" i="1" dirty="0"/>
              <a:t>EF</a:t>
            </a:r>
            <a:r>
              <a:rPr lang="en-US" dirty="0"/>
              <a:t>.</a:t>
            </a:r>
          </a:p>
          <a:p>
            <a:pPr lvl="1">
              <a:buFont typeface="Courier New" panose="02070309020205020404" pitchFamily="49" charset="0"/>
              <a:buChar char="o"/>
            </a:pPr>
            <a:r>
              <a:rPr lang="en-US" b="1" dirty="0"/>
              <a:t>Cyclic path</a:t>
            </a:r>
            <a:r>
              <a:rPr lang="en-US" dirty="0"/>
              <a:t>: A path that includes at least one vertex visited more than once, while still ensuring no edge is repeated. For example, the path </a:t>
            </a:r>
            <a:r>
              <a:rPr lang="en-US" i="1" dirty="0"/>
              <a:t>A-&gt;A</a:t>
            </a:r>
            <a:r>
              <a:rPr lang="en-US" dirty="0"/>
              <a:t> via edges </a:t>
            </a:r>
            <a:r>
              <a:rPr lang="en-US" i="1" dirty="0"/>
              <a:t>AB</a:t>
            </a:r>
            <a:r>
              <a:rPr lang="en-US" dirty="0"/>
              <a:t>, </a:t>
            </a:r>
            <a:r>
              <a:rPr lang="en-US" i="1" dirty="0"/>
              <a:t>BD</a:t>
            </a:r>
            <a:r>
              <a:rPr lang="en-US" dirty="0"/>
              <a:t>, and </a:t>
            </a:r>
            <a:r>
              <a:rPr lang="en-US" i="1" dirty="0"/>
              <a:t>DA</a:t>
            </a:r>
            <a:r>
              <a:rPr lang="en-US" dirty="0"/>
              <a:t>.</a:t>
            </a:r>
          </a:p>
        </p:txBody>
      </p:sp>
      <p:pic>
        <p:nvPicPr>
          <p:cNvPr id="4" name="Picture 3">
            <a:extLst>
              <a:ext uri="{FF2B5EF4-FFF2-40B4-BE49-F238E27FC236}">
                <a16:creationId xmlns:a16="http://schemas.microsoft.com/office/drawing/2014/main" id="{39A6B89A-EB4D-78BC-D7F2-0B22896657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473" y="6028411"/>
            <a:ext cx="10583054" cy="566977"/>
          </a:xfrm>
          <a:prstGeom prst="rect">
            <a:avLst/>
          </a:prstGeom>
        </p:spPr>
      </p:pic>
    </p:spTree>
    <p:extLst>
      <p:ext uri="{BB962C8B-B14F-4D97-AF65-F5344CB8AC3E}">
        <p14:creationId xmlns:p14="http://schemas.microsoft.com/office/powerpoint/2010/main" val="2241714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9568</TotalTime>
  <Words>1858</Words>
  <Application>Microsoft Office PowerPoint</Application>
  <PresentationFormat>Widescreen</PresentationFormat>
  <Paragraphs>143</Paragraphs>
  <Slides>33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Aptos</vt:lpstr>
      <vt:lpstr>Aptos Display</vt:lpstr>
      <vt:lpstr>Arial</vt:lpstr>
      <vt:lpstr>Consolas</vt:lpstr>
      <vt:lpstr>Courier New</vt:lpstr>
      <vt:lpstr>Times New Roman</vt:lpstr>
      <vt:lpstr>Office Theme</vt:lpstr>
      <vt:lpstr>PowerPoint Presentation</vt:lpstr>
      <vt:lpstr>Java OOP and Data Structures with Introduction to Secure Coding Dr. Ziping Liu  </vt:lpstr>
      <vt:lpstr>https://he.kendallhunt.com/product/java-oop-and-data-structures-introduction-secure-coding  </vt:lpstr>
      <vt:lpstr>Chapter Outlines</vt:lpstr>
      <vt:lpstr>22.1 What Is Graph?</vt:lpstr>
      <vt:lpstr>22.1 What Is Graph?</vt:lpstr>
      <vt:lpstr>22.1 What Is Graph?</vt:lpstr>
      <vt:lpstr>22.1 What Is Graph?</vt:lpstr>
      <vt:lpstr>22.1 What Is Graph?</vt:lpstr>
      <vt:lpstr>22.1 What Is Graph?</vt:lpstr>
      <vt:lpstr>22.1 What Is Graph?</vt:lpstr>
      <vt:lpstr>22.2 Directed Graph ADT Representation</vt:lpstr>
      <vt:lpstr>22.2 Directed Graph ADT Representation</vt:lpstr>
      <vt:lpstr>22.2 Directed Graph ADT Representation</vt:lpstr>
      <vt:lpstr>22.2 Directed Graph ADT Representation</vt:lpstr>
      <vt:lpstr>22.2 Directed Graph ADT Representation</vt:lpstr>
      <vt:lpstr>22.2 Directed Graph ADT Representation</vt:lpstr>
      <vt:lpstr>PowerPoint Presentation</vt:lpstr>
      <vt:lpstr>PowerPoint Presentation</vt:lpstr>
      <vt:lpstr>22.3 Graph Depth First Traversal</vt:lpstr>
      <vt:lpstr>22.3 Graph Depth First Traversal</vt:lpstr>
      <vt:lpstr>22.3 Graph Depth First Traversal</vt:lpstr>
      <vt:lpstr>22.3 Graph Depth First Traversal</vt:lpstr>
      <vt:lpstr>22.3 Graph Depth First Traversal</vt:lpstr>
      <vt:lpstr>22.4 Graph Breadth First Traversal</vt:lpstr>
      <vt:lpstr>22.4 Graph Breadth First Traversal</vt:lpstr>
      <vt:lpstr>22.4 Graph Breadth First Traversal</vt:lpstr>
      <vt:lpstr>22.4 Graph Breadth First Traversal</vt:lpstr>
      <vt:lpstr>22.4 Graph Breadth First Traversal</vt:lpstr>
      <vt:lpstr>22.4 Graph Breadth First Traversal</vt:lpstr>
      <vt:lpstr>22.5 Undirected Graph ADT Representation</vt:lpstr>
      <vt:lpstr>22.5 Undirected Graph ADT Representation</vt:lpstr>
      <vt:lpstr>Which National Park is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Liu, Ziping</dc:creator>
  <cp:lastModifiedBy>Liu, Ziping</cp:lastModifiedBy>
  <cp:revision>471</cp:revision>
  <dcterms:created xsi:type="dcterms:W3CDTF">2025-01-08T14:48:28Z</dcterms:created>
  <dcterms:modified xsi:type="dcterms:W3CDTF">2025-11-17T14:54:12Z</dcterms:modified>
</cp:coreProperties>
</file>